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88" r:id="rId3"/>
    <p:sldId id="259" r:id="rId4"/>
    <p:sldId id="263" r:id="rId5"/>
    <p:sldId id="289" r:id="rId6"/>
    <p:sldId id="299" r:id="rId7"/>
    <p:sldId id="265" r:id="rId8"/>
    <p:sldId id="300" r:id="rId9"/>
    <p:sldId id="301" r:id="rId10"/>
    <p:sldId id="273" r:id="rId11"/>
    <p:sldId id="302" r:id="rId12"/>
    <p:sldId id="303" r:id="rId13"/>
    <p:sldId id="274" r:id="rId14"/>
    <p:sldId id="285" r:id="rId15"/>
    <p:sldId id="258" r:id="rId16"/>
    <p:sldId id="317" r:id="rId17"/>
    <p:sldId id="307" r:id="rId18"/>
    <p:sldId id="306" r:id="rId19"/>
    <p:sldId id="308" r:id="rId20"/>
    <p:sldId id="310" r:id="rId21"/>
    <p:sldId id="311" r:id="rId22"/>
    <p:sldId id="309" r:id="rId23"/>
    <p:sldId id="312" r:id="rId24"/>
    <p:sldId id="313" r:id="rId25"/>
    <p:sldId id="294" r:id="rId26"/>
    <p:sldId id="295" r:id="rId27"/>
    <p:sldId id="304" r:id="rId28"/>
    <p:sldId id="314" r:id="rId29"/>
    <p:sldId id="290" r:id="rId30"/>
    <p:sldId id="280" r:id="rId31"/>
    <p:sldId id="277" r:id="rId32"/>
    <p:sldId id="279" r:id="rId33"/>
    <p:sldId id="316" r:id="rId34"/>
    <p:sldId id="318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089CB-E35A-4477-AA00-4426D17758EE}" type="datetimeFigureOut">
              <a:rPr lang="pt-BR" smtClean="0"/>
              <a:t>05/11/2023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72FEA-5EA6-4004-9D2B-26A994CEF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3865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65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30CA2F-DD49-4A66-97D7-A61444473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1BF26-7E28-43CD-B126-9A5FE1895C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E686DA-0729-4617-B2F7-AB1DAB3D1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1BF2-656A-4BF9-BB95-556D44A12FF9}" type="datetime1">
              <a:rPr lang="pt-BR" smtClean="0"/>
              <a:t>05/11/2023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164879-8C0C-4A08-B29F-7ADC66B6F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BDCD9E-244B-4949-99CA-A87CBF112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09F8-578D-42FC-A1F2-40C0195458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576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7DD016-2ACF-4E11-9C07-503C83C3B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0169330-AA02-4F61-8896-5FBB99C04B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880BDA-9545-4A57-AB81-B6C366959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5BBB5-ED96-4417-B1D6-C41E9DDB8E81}" type="datetime1">
              <a:rPr lang="pt-BR" smtClean="0"/>
              <a:t>05/11/2023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10B8CB-BD84-40C9-B66A-B0FFE02FA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5E4B217-A0D1-426E-B0FD-A486C74C0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09F8-578D-42FC-A1F2-40C0195458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8002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30C3D6-A04D-4D1A-92B7-CCF7FAD80C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9AE5947-9AB1-4F83-96ED-3CAAFAC51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E0AE23-47C2-473B-BC82-D8C1EC25D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D7D0-885F-40A4-B7D5-4BC6675F7C39}" type="datetime1">
              <a:rPr lang="pt-BR" smtClean="0"/>
              <a:t>05/11/2023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6145DD-8C3D-47FE-AB68-A36AC1779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B62388-D1BE-426C-AE57-CA588A378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09F8-578D-42FC-A1F2-40C0195458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300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871AC5-D62E-4287-B27C-DCE8C4190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A6D8E8-69A2-4AEA-A789-B798E2EC4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F8E29A-6DA0-48DB-AFB4-74781A2AD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16C35-BEB9-4BC0-B1A5-8009AD749795}" type="datetime1">
              <a:rPr lang="pt-BR" smtClean="0"/>
              <a:t>05/11/2023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94F237-994B-408B-B55B-EE26AD30F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4D5687-F689-4C51-A69C-142E7A9DC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09F8-578D-42FC-A1F2-40C0195458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0912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560C64-E30E-4157-9701-E0083FD05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9D1030-A58A-43D7-A677-1E25CF41B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F4B297-BEF9-48FB-8D3A-BD1321D7B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2B57E-6F20-4215-B567-8DE1820E92EC}" type="datetime1">
              <a:rPr lang="pt-BR" smtClean="0"/>
              <a:t>05/11/2023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C2CA12-B6CF-413B-905A-3AE2D41A4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061D12-2F4F-43B8-B82E-7AA97A298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09F8-578D-42FC-A1F2-40C0195458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4737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5C97B-7144-40F8-B444-D821283BA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20FEF1-A5D1-471C-B285-9EA92C1396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507F89F-B006-4FFB-B5CB-69316E085F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F0600F7-C721-45A5-87E4-639930EC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976B1-A77D-44EB-B43C-3E759E30E3E8}" type="datetime1">
              <a:rPr lang="pt-BR" smtClean="0"/>
              <a:t>05/11/2023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C64A3F-9E42-46F6-8DAC-5B6F85DF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2F637FD-F15B-4D21-B6E9-C0F6EFD2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09F8-578D-42FC-A1F2-40C0195458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1317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AFD654-B381-48E0-852F-843780817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8610671-6252-41BB-9DD4-0CE8D52F1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637204E-FED7-4175-BB28-6E74BEF3C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1A93315-7256-428B-A258-AF1CE0658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EEC64A6-046A-40EC-B95F-FCA2DDBDAB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48BAFCE-0FD1-4CFE-8F95-2F8BE8F5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6B0A2-0EC5-494D-B250-2C1208D0C6A2}" type="datetime1">
              <a:rPr lang="pt-BR" smtClean="0"/>
              <a:t>05/11/2023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2FFBD2E-1B61-4A55-B8C9-294B26776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07B367F-124F-49D3-B056-2C161B343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09F8-578D-42FC-A1F2-40C0195458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2434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A833F6-DC25-41EA-B7EA-91224A912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7672C04-5573-406A-8345-C60471DEA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A767-CE43-435B-895F-B4937859903E}" type="datetime1">
              <a:rPr lang="pt-BR" smtClean="0"/>
              <a:t>05/11/2023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BF2D1D2-8FD1-4E56-84CB-788D80CCB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3F0B589-F73B-4E9D-B05C-E092F354F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09F8-578D-42FC-A1F2-40C0195458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9765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EB4F2FE-6691-4515-BE36-2B87F25D0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B1E96-A7BC-43A7-9126-52F448CA80D3}" type="datetime1">
              <a:rPr lang="pt-BR" smtClean="0"/>
              <a:t>05/11/2023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B4252DA-F735-4612-B5CD-87857A5C9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82AC21D-8376-40D0-8C26-23048DC39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09F8-578D-42FC-A1F2-40C0195458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450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DADFE5-B874-4D14-A8C6-A9437E4FE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BCE066C-9670-4212-A296-B68F6419A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1D0CD53-D841-4FBF-A329-C47F7BDF1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79223F0-6EE8-4F41-86DB-65A0D5552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CCE37-B619-4580-8D9D-3EF1D9F56314}" type="datetime1">
              <a:rPr lang="pt-BR" smtClean="0"/>
              <a:t>05/11/2023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E1F3B98-DD1E-4258-8612-2DB349EAE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523AE86-75CA-40A6-BE1E-9D9886E3F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09F8-578D-42FC-A1F2-40C0195458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8460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E5ABE1-BA4A-4255-B243-EEAD8E3E1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C3058E4-3361-4D8F-AC17-152B0DDDBA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EB8E14-11A9-42FC-AC6A-1A678C4EB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3852041-628C-478F-867B-62BEE815A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5740B-F1CE-47CA-894D-04E415BBBC13}" type="datetime1">
              <a:rPr lang="pt-BR" smtClean="0"/>
              <a:t>05/11/2023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59F8E71-3BC0-40BA-AC3C-C4E506E1C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13C3CA-4675-4C64-B2BF-9F6040C8C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09F8-578D-42FC-A1F2-40C0195458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3140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DF3A16A-9973-4E30-AC28-917ADED3F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ECBD15E-D4CD-459E-BA3B-1FA500B68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C95C5C-0BCE-4C14-A3E9-3DB4D2A818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DCFE5-B435-4FF2-BFA0-3638C0651959}" type="datetime1">
              <a:rPr lang="pt-BR" smtClean="0"/>
              <a:t>05/11/2023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1C17E36-52E8-4230-8F32-FBDBB3A66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B90312-8C0D-4752-ABCE-A3028E830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909F8-578D-42FC-A1F2-40C0195458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594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penta3.ufrgs.br/AVATAR/videos/Avatar-apres-VOKI.mp4" TargetMode="Externa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outworldz.com/scriptastic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cospaces.io/edu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penta3.ufrgs.br/AVATAR/videos/Cospaces-demo-carro.mp4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frgs.br/avatar/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C4D215-D488-41AC-B5FB-300F07B66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6144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t-BR" dirty="0"/>
              <a:t>Mundos Virtuais e Interatividade Avançada, Ambientes Multimídias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D15C9FA-178B-4DA4-90A4-6CB2C24B9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67" y="3142695"/>
            <a:ext cx="11681908" cy="3568823"/>
          </a:xfrm>
          <a:prstGeom prst="rect">
            <a:avLst/>
          </a:prstGeom>
        </p:spPr>
      </p:pic>
      <p:sp>
        <p:nvSpPr>
          <p:cNvPr id="11" name="Espaço Reservado para Número de Slide 10">
            <a:extLst>
              <a:ext uri="{FF2B5EF4-FFF2-40B4-BE49-F238E27FC236}">
                <a16:creationId xmlns:a16="http://schemas.microsoft.com/office/drawing/2014/main" id="{FE2B1CDE-B5B4-4BE1-A828-3685A2DA1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09F8-578D-42FC-A1F2-40C0195458E2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8097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7B5FC7-10E8-4842-BA7A-2374E340C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57" y="140630"/>
            <a:ext cx="10515600" cy="1325563"/>
          </a:xfrm>
        </p:spPr>
        <p:txBody>
          <a:bodyPr/>
          <a:lstStyle/>
          <a:p>
            <a:r>
              <a:rPr lang="pt-BR" dirty="0"/>
              <a:t>Elementos multimídia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72C95A0-3674-4A9E-BCE8-A21688A98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057" y="3440660"/>
            <a:ext cx="6078237" cy="341734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89EF5DB-4B04-40DB-B747-AFE7ED4A9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67" y="1466193"/>
            <a:ext cx="6691184" cy="323193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5F916D6-7DA3-41D7-9A2E-B54AABF87DCC}"/>
              </a:ext>
            </a:extLst>
          </p:cNvPr>
          <p:cNvSpPr txBox="1"/>
          <p:nvPr/>
        </p:nvSpPr>
        <p:spPr>
          <a:xfrm>
            <a:off x="7134578" y="1668596"/>
            <a:ext cx="4515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Painéis com acesso a recursos web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22BB212-2A2F-4D0E-A7FE-6A4C6174C9BC}"/>
              </a:ext>
            </a:extLst>
          </p:cNvPr>
          <p:cNvSpPr/>
          <p:nvPr/>
        </p:nvSpPr>
        <p:spPr>
          <a:xfrm>
            <a:off x="835257" y="5331189"/>
            <a:ext cx="49341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0" indent="-457200">
              <a:buSzPts val="2800"/>
            </a:pPr>
            <a:r>
              <a:rPr lang="pt-BR" sz="2800" dirty="0"/>
              <a:t>Painéis com acesso a recursos de Internet das Coisas (</a:t>
            </a:r>
            <a:r>
              <a:rPr lang="pt-BR" sz="2800" dirty="0" err="1"/>
              <a:t>IoT</a:t>
            </a:r>
            <a:r>
              <a:rPr lang="pt-BR" sz="2800" dirty="0"/>
              <a:t>) 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9001A3D-F502-4E26-86E6-5ED6E4D495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0623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59F67E24-4E42-4D46-860E-93F444BD6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392"/>
            <a:ext cx="10515600" cy="1325563"/>
          </a:xfrm>
        </p:spPr>
        <p:txBody>
          <a:bodyPr/>
          <a:lstStyle/>
          <a:p>
            <a:r>
              <a:rPr lang="pt-BR" dirty="0"/>
              <a:t>Elementos multimídia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0A50370-5BE0-4D5E-9C2C-CE9F40190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339" y="3423713"/>
            <a:ext cx="4401884" cy="343428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C9ABFD5-530A-4D90-BCA3-F24776A89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753" y="2551454"/>
            <a:ext cx="1817084" cy="224382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1AB60D8-2B34-44E7-8F48-E648FFF57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640" y="1631731"/>
            <a:ext cx="4538311" cy="2782614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0F8BC14E-A5A5-4DD3-A365-27FA97F84582}"/>
              </a:ext>
            </a:extLst>
          </p:cNvPr>
          <p:cNvSpPr/>
          <p:nvPr/>
        </p:nvSpPr>
        <p:spPr>
          <a:xfrm>
            <a:off x="7144837" y="1858956"/>
            <a:ext cx="49341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0" indent="-457200">
              <a:buSzPts val="2800"/>
            </a:pPr>
            <a:r>
              <a:rPr lang="pt-BR" sz="2800" dirty="0"/>
              <a:t>Uso de informação multimodal</a:t>
            </a:r>
          </a:p>
          <a:p>
            <a:pPr marL="635000" indent="-457200">
              <a:buSzPts val="2800"/>
            </a:pPr>
            <a:r>
              <a:rPr lang="pt-BR" sz="2800" dirty="0">
                <a:hlinkClick r:id="rId5"/>
              </a:rPr>
              <a:t>Mensagem </a:t>
            </a:r>
            <a:r>
              <a:rPr lang="pt-BR" sz="2800" dirty="0" err="1">
                <a:hlinkClick r:id="rId5"/>
              </a:rPr>
              <a:t>Voki</a:t>
            </a:r>
            <a:r>
              <a:rPr lang="pt-BR" sz="2800" dirty="0">
                <a:hlinkClick r:id="rId5"/>
              </a:rPr>
              <a:t> </a:t>
            </a:r>
            <a:endParaRPr lang="pt-BR" sz="2800" dirty="0"/>
          </a:p>
          <a:p>
            <a:pPr marL="635000" indent="-457200">
              <a:buSzPts val="2800"/>
            </a:pPr>
            <a:endParaRPr lang="pt-BR" sz="28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C9C527F-8E0C-445E-999E-7C7838D7010E}"/>
              </a:ext>
            </a:extLst>
          </p:cNvPr>
          <p:cNvSpPr/>
          <p:nvPr/>
        </p:nvSpPr>
        <p:spPr>
          <a:xfrm>
            <a:off x="3628911" y="5606501"/>
            <a:ext cx="4934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0" indent="-457200">
              <a:buSzPts val="2800"/>
            </a:pPr>
            <a:r>
              <a:rPr lang="pt-BR" sz="2800" dirty="0"/>
              <a:t>Realidade aumentada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C70D8DA-B077-4F8A-A54E-269F44A57B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11</a:t>
            </a:fld>
            <a:endParaRPr lang="pt-BR"/>
          </a:p>
        </p:txBody>
      </p:sp>
      <p:sp>
        <p:nvSpPr>
          <p:cNvPr id="3" name="Seta: Dobrada 2">
            <a:extLst>
              <a:ext uri="{FF2B5EF4-FFF2-40B4-BE49-F238E27FC236}">
                <a16:creationId xmlns:a16="http://schemas.microsoft.com/office/drawing/2014/main" id="{55B105AD-DF5A-4AAE-94C8-D3CD71CD9561}"/>
              </a:ext>
            </a:extLst>
          </p:cNvPr>
          <p:cNvSpPr/>
          <p:nvPr/>
        </p:nvSpPr>
        <p:spPr>
          <a:xfrm rot="10800000">
            <a:off x="7243261" y="2804525"/>
            <a:ext cx="586844" cy="61918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457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80381-4AF5-4266-B178-B15A5C998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Elementos multimídia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5BC9040-6396-4183-89E5-1BD13EFAC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971" y="1690688"/>
            <a:ext cx="4557029" cy="391780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3FE5400-43A8-4AD0-AE02-384F3AEEADE6}"/>
              </a:ext>
            </a:extLst>
          </p:cNvPr>
          <p:cNvSpPr/>
          <p:nvPr/>
        </p:nvSpPr>
        <p:spPr>
          <a:xfrm>
            <a:off x="101299" y="5333731"/>
            <a:ext cx="69602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0" indent="-457200">
              <a:buSzPts val="2800"/>
              <a:buFont typeface="Arial" panose="020B0604020202020204" pitchFamily="34" charset="0"/>
              <a:buChar char="•"/>
            </a:pPr>
            <a:r>
              <a:rPr lang="pt-BR" sz="2800" dirty="0"/>
              <a:t>Demonstração com exemplos de ações realizadas por NPC (Non Player </a:t>
            </a:r>
            <a:r>
              <a:rPr lang="pt-BR" sz="2800" dirty="0" err="1"/>
              <a:t>Character</a:t>
            </a:r>
            <a:r>
              <a:rPr lang="pt-BR" sz="2800" dirty="0"/>
              <a:t>)</a:t>
            </a:r>
          </a:p>
          <a:p>
            <a:pPr marL="635000" indent="-457200">
              <a:buSzPts val="2800"/>
              <a:buFont typeface="Arial" panose="020B0604020202020204" pitchFamily="34" charset="0"/>
              <a:buChar char="•"/>
            </a:pPr>
            <a:r>
              <a:rPr lang="pt-BR" sz="2800" dirty="0"/>
              <a:t>Informação importada de dispositivos </a:t>
            </a:r>
            <a:r>
              <a:rPr lang="pt-BR" sz="2800" dirty="0" err="1"/>
              <a:t>IoT</a:t>
            </a:r>
            <a:endParaRPr lang="pt-BR" sz="2800" dirty="0"/>
          </a:p>
        </p:txBody>
      </p:sp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69849F60-BCA2-4542-95F5-02334D2D6C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12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4DFB396-CBF1-444C-ACB0-9BE342047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2" y="1706027"/>
            <a:ext cx="7636743" cy="338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58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D29EF3-9894-45CD-B8AE-27359270A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25" y="172161"/>
            <a:ext cx="10515600" cy="1325563"/>
          </a:xfrm>
        </p:spPr>
        <p:txBody>
          <a:bodyPr/>
          <a:lstStyle/>
          <a:p>
            <a:r>
              <a:rPr lang="pt-BR" dirty="0"/>
              <a:t>Integração com sensores externos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59D0C76-CD88-411C-B481-B932CA0DE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25" y="1325563"/>
            <a:ext cx="10368743" cy="5360276"/>
          </a:xfrm>
          <a:prstGeom prst="rect">
            <a:avLst/>
          </a:prstGeom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78683B-29BA-4C52-A7FB-D5BE177FA9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9473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FEAEC10-75A1-4EF2-A069-97D2E40B6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6" y="140656"/>
            <a:ext cx="11691890" cy="6576688"/>
          </a:xfrm>
          <a:prstGeom prst="rect">
            <a:avLst/>
          </a:prstGeom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B50792-4EE1-4D29-918A-FF245B2CD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09F8-578D-42FC-A1F2-40C0195458E2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9432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>
            <a:spLocks noGrp="1"/>
          </p:cNvSpPr>
          <p:nvPr>
            <p:ph type="title"/>
          </p:nvPr>
        </p:nvSpPr>
        <p:spPr>
          <a:xfrm>
            <a:off x="551728" y="57793"/>
            <a:ext cx="11166795" cy="942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647700" indent="-457200">
              <a:lnSpc>
                <a:spcPct val="120000"/>
              </a:lnSpc>
              <a:spcBef>
                <a:spcPts val="0"/>
              </a:spcBef>
              <a:buClrTx/>
              <a:buSzPts val="3000"/>
            </a:pPr>
            <a:r>
              <a:rPr lang="pt-BR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Projeto e desenvolvimento de laboratórios virtuais</a:t>
            </a:r>
          </a:p>
        </p:txBody>
      </p:sp>
      <p:sp>
        <p:nvSpPr>
          <p:cNvPr id="113" name="Google Shape;113;p15"/>
          <p:cNvSpPr txBox="1">
            <a:spLocks noGrp="1"/>
          </p:cNvSpPr>
          <p:nvPr>
            <p:ph type="body" idx="1"/>
          </p:nvPr>
        </p:nvSpPr>
        <p:spPr>
          <a:xfrm>
            <a:off x="245588" y="1000288"/>
            <a:ext cx="9173620" cy="502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47700" indent="-457200">
              <a:lnSpc>
                <a:spcPct val="120000"/>
              </a:lnSpc>
              <a:spcBef>
                <a:spcPts val="0"/>
              </a:spcBef>
              <a:buClrTx/>
              <a:buSzPts val="3000"/>
            </a:pPr>
            <a:r>
              <a:rPr lang="pt-BR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Construção do ambiente e seus artefatos</a:t>
            </a:r>
          </a:p>
          <a:p>
            <a:pPr marL="990600" lvl="1">
              <a:lnSpc>
                <a:spcPct val="120000"/>
              </a:lnSpc>
              <a:spcBef>
                <a:spcPts val="0"/>
              </a:spcBef>
              <a:buClrTx/>
              <a:buSzPts val="3000"/>
            </a:pPr>
            <a:r>
              <a:rPr lang="pt-BR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Imagens disponíveis em repositórios</a:t>
            </a:r>
          </a:p>
          <a:p>
            <a:pPr marL="990600" lvl="1">
              <a:lnSpc>
                <a:spcPct val="120000"/>
              </a:lnSpc>
              <a:spcBef>
                <a:spcPts val="0"/>
              </a:spcBef>
              <a:buClrTx/>
              <a:buSzPts val="3000"/>
            </a:pPr>
            <a:r>
              <a:rPr lang="pt-BR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Ferramentas de composição de imagens a partir </a:t>
            </a:r>
            <a:br>
              <a:rPr lang="pt-BR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</a:br>
            <a:r>
              <a:rPr lang="pt-BR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de elementos básicos</a:t>
            </a:r>
          </a:p>
          <a:p>
            <a:pPr marL="990600" lvl="1">
              <a:lnSpc>
                <a:spcPct val="120000"/>
              </a:lnSpc>
              <a:spcBef>
                <a:spcPts val="0"/>
              </a:spcBef>
              <a:buClrTx/>
              <a:buSzPts val="3000"/>
            </a:pPr>
            <a:r>
              <a:rPr lang="pt-BR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Imagens 3D criadas com ferramentas externas</a:t>
            </a:r>
          </a:p>
          <a:p>
            <a:pPr marL="990600" lvl="1">
              <a:lnSpc>
                <a:spcPct val="120000"/>
              </a:lnSpc>
              <a:spcBef>
                <a:spcPts val="0"/>
              </a:spcBef>
              <a:buClrTx/>
              <a:buSzPts val="3000"/>
            </a:pPr>
            <a:r>
              <a:rPr lang="pt-BR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Ambientes (cenários) importados</a:t>
            </a:r>
          </a:p>
          <a:p>
            <a:pPr marL="647700" indent="-457200">
              <a:lnSpc>
                <a:spcPct val="120000"/>
              </a:lnSpc>
              <a:spcBef>
                <a:spcPts val="0"/>
              </a:spcBef>
              <a:buClrTx/>
              <a:buSzPts val="3000"/>
            </a:pPr>
            <a:r>
              <a:rPr lang="pt-BR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Material externo acessado via web</a:t>
            </a:r>
          </a:p>
          <a:p>
            <a:pPr marL="990600" lvl="1">
              <a:lnSpc>
                <a:spcPct val="120000"/>
              </a:lnSpc>
              <a:spcBef>
                <a:spcPts val="0"/>
              </a:spcBef>
              <a:buClrTx/>
              <a:buSzPts val="3000"/>
            </a:pPr>
            <a:r>
              <a:rPr lang="pt-BR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Material interativo para avaliação formativa</a:t>
            </a:r>
          </a:p>
          <a:p>
            <a:pPr marL="990600" lvl="1">
              <a:lnSpc>
                <a:spcPct val="120000"/>
              </a:lnSpc>
              <a:spcBef>
                <a:spcPts val="0"/>
              </a:spcBef>
              <a:buClrTx/>
              <a:buSzPts val="3000"/>
            </a:pPr>
            <a:r>
              <a:rPr lang="pt-BR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Vídeos</a:t>
            </a:r>
          </a:p>
          <a:p>
            <a:pPr marL="990600" lvl="1">
              <a:lnSpc>
                <a:spcPct val="120000"/>
              </a:lnSpc>
              <a:spcBef>
                <a:spcPts val="0"/>
              </a:spcBef>
              <a:buClrTx/>
              <a:buSzPts val="3000"/>
            </a:pPr>
            <a:r>
              <a:rPr lang="pt-BR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Sistemas externos tais como </a:t>
            </a:r>
            <a:r>
              <a:rPr lang="pt-BR" dirty="0" err="1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chatbot</a:t>
            </a:r>
            <a:r>
              <a:rPr lang="pt-BR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ou servidores em geral</a:t>
            </a:r>
          </a:p>
          <a:p>
            <a:pPr marL="762000" lvl="1" indent="0">
              <a:lnSpc>
                <a:spcPct val="120000"/>
              </a:lnSpc>
              <a:spcBef>
                <a:spcPts val="0"/>
              </a:spcBef>
              <a:buClrTx/>
              <a:buSzPts val="3000"/>
              <a:buNone/>
            </a:pPr>
            <a:endParaRPr lang="pt-BR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4C96695-E6BE-481A-BF89-42666132C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407" y="1002516"/>
            <a:ext cx="4502262" cy="2546592"/>
          </a:xfrm>
          <a:prstGeom prst="rect">
            <a:avLst/>
          </a:prstGeo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1691886-5148-4F04-98FC-59A4892A34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15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5394EDC-14A9-422F-A33E-34DD74E02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418" y="4843663"/>
            <a:ext cx="1562592" cy="187781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669026-CAB7-4B82-9520-1DCC04F93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Desenvolvimento do software para </a:t>
            </a:r>
            <a:br>
              <a:rPr lang="pt-BR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</a:br>
            <a:r>
              <a:rPr lang="pt-BR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animação dos artefatos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DC7902E-27B8-4588-84AB-6136DB2F7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335" y="3209918"/>
            <a:ext cx="10515600" cy="1083077"/>
          </a:xfrm>
        </p:spPr>
        <p:txBody>
          <a:bodyPr/>
          <a:lstStyle/>
          <a:p>
            <a:r>
              <a:rPr lang="pt-BR" dirty="0"/>
              <a:t>Ferramentas para gerar scripts LSL</a:t>
            </a:r>
          </a:p>
          <a:p>
            <a:pPr lvl="1"/>
            <a:r>
              <a:rPr lang="pt-BR" sz="2000" dirty="0" err="1"/>
              <a:t>Scriptastic</a:t>
            </a:r>
            <a:r>
              <a:rPr lang="pt-BR" sz="2000" dirty="0"/>
              <a:t> - </a:t>
            </a:r>
            <a:r>
              <a:rPr lang="pt-BR" sz="2000" dirty="0">
                <a:hlinkClick r:id="rId2"/>
              </a:rPr>
              <a:t>https://www.outworldz.com/scriptastic/</a:t>
            </a:r>
            <a:endParaRPr lang="pt-BR" sz="20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4A61844-8EFC-4914-921A-DEC371512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254" y="1168695"/>
            <a:ext cx="2932784" cy="164888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7DE2904-8795-4E74-A5C2-BADCEC092435}"/>
              </a:ext>
            </a:extLst>
          </p:cNvPr>
          <p:cNvSpPr txBox="1"/>
          <p:nvPr/>
        </p:nvSpPr>
        <p:spPr>
          <a:xfrm flipH="1">
            <a:off x="436335" y="1818558"/>
            <a:ext cx="622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Open Simulator e </a:t>
            </a:r>
            <a:r>
              <a:rPr lang="pt-BR" sz="2400" dirty="0" err="1"/>
              <a:t>Second</a:t>
            </a:r>
            <a:r>
              <a:rPr lang="pt-BR" sz="2400" dirty="0"/>
              <a:t> Life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/>
              <a:t>LSL – </a:t>
            </a:r>
            <a:r>
              <a:rPr lang="pt-BR" sz="2400" dirty="0" err="1"/>
              <a:t>Linden</a:t>
            </a:r>
            <a:r>
              <a:rPr lang="pt-BR" sz="2400" dirty="0"/>
              <a:t> </a:t>
            </a:r>
            <a:r>
              <a:rPr lang="pt-BR" sz="2400" dirty="0" err="1"/>
              <a:t>Scripting</a:t>
            </a:r>
            <a:r>
              <a:rPr lang="pt-BR" sz="2400" dirty="0"/>
              <a:t> </a:t>
            </a:r>
            <a:r>
              <a:rPr lang="pt-BR" sz="2400" dirty="0" err="1"/>
              <a:t>Language</a:t>
            </a:r>
            <a:endParaRPr lang="pt-BR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400" dirty="0"/>
              <a:t>OSSL - </a:t>
            </a:r>
            <a:r>
              <a:rPr lang="pt-BR" sz="2400" dirty="0" err="1"/>
              <a:t>OpenSimulator</a:t>
            </a:r>
            <a:r>
              <a:rPr lang="pt-BR" sz="2400" dirty="0"/>
              <a:t> </a:t>
            </a:r>
            <a:r>
              <a:rPr lang="pt-BR" sz="2400" dirty="0" err="1"/>
              <a:t>Scripting</a:t>
            </a:r>
            <a:r>
              <a:rPr lang="pt-BR" sz="2400" dirty="0"/>
              <a:t> </a:t>
            </a:r>
            <a:r>
              <a:rPr lang="pt-BR" sz="2400" dirty="0" err="1"/>
              <a:t>Language</a:t>
            </a:r>
            <a:endParaRPr lang="pt-BR" sz="24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4CA1AE8-7E1F-4D79-9E29-ED5B08E04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254" y="3018887"/>
            <a:ext cx="4234648" cy="2235298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95E00742-CA4A-4CC4-8EB0-557A84D09606}"/>
              </a:ext>
            </a:extLst>
          </p:cNvPr>
          <p:cNvSpPr/>
          <p:nvPr/>
        </p:nvSpPr>
        <p:spPr>
          <a:xfrm>
            <a:off x="436335" y="468603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err="1"/>
              <a:t>Cospaces</a:t>
            </a:r>
            <a:r>
              <a:rPr lang="pt-BR" sz="2400" dirty="0"/>
              <a:t> </a:t>
            </a:r>
            <a:r>
              <a:rPr lang="pt-BR" sz="2400" dirty="0" err="1"/>
              <a:t>edu</a:t>
            </a:r>
            <a:endParaRPr lang="pt-BR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400" dirty="0" err="1"/>
              <a:t>CoBlocks</a:t>
            </a:r>
            <a:endParaRPr lang="pt-BR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400" dirty="0" err="1"/>
              <a:t>TypeScript</a:t>
            </a:r>
            <a:endParaRPr lang="pt-BR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400" dirty="0"/>
              <a:t>Python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CFE431E-3008-4DE8-A0D0-C8B7F24D6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932" y="4685332"/>
            <a:ext cx="3973865" cy="2235299"/>
          </a:xfrm>
          <a:prstGeom prst="rect">
            <a:avLst/>
          </a:prstGeom>
        </p:spPr>
      </p:pic>
      <p:sp>
        <p:nvSpPr>
          <p:cNvPr id="14" name="Espaço Reservado para Número de Slide 13">
            <a:extLst>
              <a:ext uri="{FF2B5EF4-FFF2-40B4-BE49-F238E27FC236}">
                <a16:creationId xmlns:a16="http://schemas.microsoft.com/office/drawing/2014/main" id="{563119D1-83CA-4EAC-848B-5B7CB5DD7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09F8-578D-42FC-A1F2-40C0195458E2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3836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3B09F30-06DC-47F9-B0C4-060934E2F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Contextualizando o ambiente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71293DC-4A9C-4969-8756-0D3D5F363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1947" y="1452645"/>
            <a:ext cx="10515600" cy="5268829"/>
          </a:xfrm>
        </p:spPr>
        <p:txBody>
          <a:bodyPr>
            <a:normAutofit/>
          </a:bodyPr>
          <a:lstStyle/>
          <a:p>
            <a:r>
              <a:rPr lang="pt-BR" dirty="0"/>
              <a:t>A possibilidade de contextualizar o cenário do ambiente onde a aprendizagem vai ocorrer pode ser ampliada com a importação de imagens preparadas para exibição em 360</a:t>
            </a:r>
            <a:r>
              <a:rPr lang="pt-BR" baseline="30000" dirty="0"/>
              <a:t>o </a:t>
            </a:r>
            <a:r>
              <a:rPr lang="pt-BR" dirty="0"/>
              <a:t> </a:t>
            </a:r>
          </a:p>
          <a:p>
            <a:pPr lvl="1"/>
            <a:r>
              <a:rPr lang="pt-BR" dirty="0"/>
              <a:t>Imagens prontas recuperadas da Internet</a:t>
            </a:r>
          </a:p>
          <a:p>
            <a:pPr lvl="1"/>
            <a:r>
              <a:rPr lang="pt-BR" dirty="0"/>
              <a:t>Gravações de imagens panorâmicas usando até um celular</a:t>
            </a:r>
          </a:p>
          <a:p>
            <a:pPr lvl="1"/>
            <a:r>
              <a:rPr lang="pt-BR" dirty="0"/>
              <a:t>Baixar imagens produzidas em cenário como o do Google </a:t>
            </a:r>
            <a:r>
              <a:rPr lang="pt-BR" dirty="0" err="1"/>
              <a:t>street</a:t>
            </a:r>
            <a:r>
              <a:rPr lang="pt-BR" dirty="0"/>
              <a:t> com uma visão em 360</a:t>
            </a:r>
            <a:r>
              <a:rPr lang="pt-BR" baseline="30000" dirty="0"/>
              <a:t>o</a:t>
            </a:r>
            <a:r>
              <a:rPr lang="pt-BR" dirty="0"/>
              <a:t> de diversos locais no planeta. </a:t>
            </a:r>
          </a:p>
          <a:p>
            <a:r>
              <a:rPr lang="pt-BR" dirty="0"/>
              <a:t>Neste cenário é possível adicionar artefatos e avatares com os quais o estudante poderá interagir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1267A09-16E0-4E1A-86E4-EB8AD83D11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17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31B7B9D-85F3-4401-AF35-76F722249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819" y="5041371"/>
            <a:ext cx="3595456" cy="179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80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C64294-9891-4D35-B8BB-D38E74D43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199" y="112886"/>
            <a:ext cx="10515600" cy="1102303"/>
          </a:xfrm>
        </p:spPr>
        <p:txBody>
          <a:bodyPr/>
          <a:lstStyle/>
          <a:p>
            <a:r>
              <a:rPr lang="pt-BR" dirty="0"/>
              <a:t>Ambiente </a:t>
            </a:r>
            <a:r>
              <a:rPr lang="pt-BR" dirty="0" err="1"/>
              <a:t>Cospaces</a:t>
            </a:r>
            <a:r>
              <a:rPr lang="pt-BR" dirty="0"/>
              <a:t> </a:t>
            </a:r>
            <a:r>
              <a:rPr lang="pt-BR" dirty="0" err="1"/>
              <a:t>edu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B87D0BD-01DE-44B8-BCEA-6D291D0BC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82841"/>
            <a:ext cx="10134600" cy="2490537"/>
          </a:xfrm>
        </p:spPr>
        <p:txBody>
          <a:bodyPr>
            <a:normAutofit fontScale="77500" lnSpcReduction="20000"/>
          </a:bodyPr>
          <a:lstStyle/>
          <a:p>
            <a:pPr marL="114300" indent="0">
              <a:buNone/>
            </a:pPr>
            <a:r>
              <a:rPr lang="pt-BR" dirty="0">
                <a:hlinkClick r:id="rId2"/>
              </a:rPr>
              <a:t>https://cospaces.io/edu/</a:t>
            </a:r>
            <a:endParaRPr lang="pt-BR" dirty="0"/>
          </a:p>
          <a:p>
            <a:pPr marL="114300" indent="0">
              <a:buNone/>
            </a:pPr>
            <a:endParaRPr lang="pt-BR" dirty="0"/>
          </a:p>
          <a:p>
            <a:r>
              <a:rPr lang="pt-BR" dirty="0"/>
              <a:t>Portabilidade (acesso web e aplicativo em </a:t>
            </a:r>
            <a:r>
              <a:rPr lang="pt-BR" dirty="0" err="1"/>
              <a:t>smarphone</a:t>
            </a:r>
            <a:r>
              <a:rPr lang="pt-BR" dirty="0"/>
              <a:t> e tablet)</a:t>
            </a:r>
          </a:p>
          <a:p>
            <a:r>
              <a:rPr lang="pt-BR" dirty="0"/>
              <a:t>Possibilidade de uso de HMD – Head </a:t>
            </a:r>
            <a:r>
              <a:rPr lang="pt-BR" dirty="0" err="1"/>
              <a:t>Mounted</a:t>
            </a:r>
            <a:r>
              <a:rPr lang="pt-BR" dirty="0"/>
              <a:t> Display</a:t>
            </a:r>
          </a:p>
          <a:p>
            <a:r>
              <a:rPr lang="pt-BR" dirty="0"/>
              <a:t>Facilidade para desenvolvimento de roteiros</a:t>
            </a:r>
          </a:p>
          <a:p>
            <a:r>
              <a:rPr lang="pt-BR" dirty="0"/>
              <a:t>Atividades colaborativas limitadas (coautoria mas sem ferramentas de comunicação)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33D7322-A6B4-4169-BD2C-111973E19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810" y="3711265"/>
            <a:ext cx="6942221" cy="2645085"/>
          </a:xfrm>
          <a:prstGeom prst="rect">
            <a:avLst/>
          </a:prstGeom>
        </p:spPr>
      </p:pic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E542CFD-EAFA-4915-93C6-89BD1E1545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9438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7FE5A9-954F-49E3-9CA3-BEBA88FB2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817"/>
            <a:ext cx="10515600" cy="1325563"/>
          </a:xfrm>
        </p:spPr>
        <p:txBody>
          <a:bodyPr/>
          <a:lstStyle/>
          <a:p>
            <a:r>
              <a:rPr lang="pt-BR" dirty="0"/>
              <a:t>Cenários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8A9BD69-45DE-4F34-A203-E009E9E51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3979" y="989314"/>
            <a:ext cx="9935095" cy="1031081"/>
          </a:xfrm>
        </p:spPr>
        <p:txBody>
          <a:bodyPr/>
          <a:lstStyle/>
          <a:p>
            <a:pPr marL="114300" indent="0">
              <a:buNone/>
            </a:pPr>
            <a:r>
              <a:rPr lang="pt-BR" dirty="0"/>
              <a:t>Imagem 360º gravada com celular de uma sala de aula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01E3102-0026-4CE1-A95B-F15611C47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305" y="1713706"/>
            <a:ext cx="10047390" cy="2225393"/>
          </a:xfrm>
          <a:prstGeom prst="rect">
            <a:avLst/>
          </a:prstGeom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09858E-8CF1-435E-A214-31E5431FA2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19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EB857AF-8C3C-46C5-A062-4582AFD2B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474" y="4227026"/>
            <a:ext cx="4469221" cy="2494449"/>
          </a:xfrm>
          <a:prstGeom prst="rect">
            <a:avLst/>
          </a:prstGeom>
        </p:spPr>
      </p:pic>
      <p:sp>
        <p:nvSpPr>
          <p:cNvPr id="11" name="Espaço Reservado para Texto 2">
            <a:extLst>
              <a:ext uri="{FF2B5EF4-FFF2-40B4-BE49-F238E27FC236}">
                <a16:creationId xmlns:a16="http://schemas.microsoft.com/office/drawing/2014/main" id="{57A48581-8B4B-4897-A81C-238ADF569021}"/>
              </a:ext>
            </a:extLst>
          </p:cNvPr>
          <p:cNvSpPr txBox="1">
            <a:spLocks/>
          </p:cNvSpPr>
          <p:nvPr/>
        </p:nvSpPr>
        <p:spPr>
          <a:xfrm>
            <a:off x="838200" y="4484993"/>
            <a:ext cx="5719012" cy="1031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pt-BR" dirty="0"/>
              <a:t>Imagem 360º obtida com Google Streets</a:t>
            </a:r>
          </a:p>
        </p:txBody>
      </p:sp>
    </p:spTree>
    <p:extLst>
      <p:ext uri="{BB962C8B-B14F-4D97-AF65-F5344CB8AC3E}">
        <p14:creationId xmlns:p14="http://schemas.microsoft.com/office/powerpoint/2010/main" val="1430816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018DE5-FD8C-4E75-8809-92D4D1844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Escopo da apresentação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CC8DBA-4FF5-4B12-993F-AC8A6F9D8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82391"/>
          </a:xfrm>
        </p:spPr>
        <p:txBody>
          <a:bodyPr/>
          <a:lstStyle/>
          <a:p>
            <a:r>
              <a:rPr lang="pt-BR" dirty="0"/>
              <a:t>Como </a:t>
            </a:r>
            <a:r>
              <a:rPr lang="pt-BR" b="1" dirty="0"/>
              <a:t>Mundos Virtuais</a:t>
            </a:r>
            <a:r>
              <a:rPr lang="pt-BR" dirty="0"/>
              <a:t>, Interatividade Avançada e Ambientes Multimídia ensejam a criação de experiências digitais imersivas e interativas cujo </a:t>
            </a:r>
            <a:r>
              <a:rPr lang="pt-BR" b="1" dirty="0"/>
              <a:t>uso educacional </a:t>
            </a:r>
            <a:r>
              <a:rPr lang="pt-BR" dirty="0"/>
              <a:t>é beneficiado pelo grau de interação complexa e dinâmica, incluindo a capacidade de manipular objetos, interagir com outros personagens e realizar tarefas complexas.</a:t>
            </a:r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5126AC9-3598-4B3C-9081-4EEC6A224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10361"/>
            <a:ext cx="3433531" cy="228485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567C4A1-CFDB-46C2-9A9A-9AB7B5EEA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401" y="4110361"/>
            <a:ext cx="3427289" cy="228485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D6DF420-6F8E-4447-B693-5C1821276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359" y="4110361"/>
            <a:ext cx="3577023" cy="2284858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ABF453C-81FF-4CB7-9076-9DC5832C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09F8-578D-42FC-A1F2-40C0195458E2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029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9C26838-C7D2-44D2-9FCA-1E8893361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047"/>
            <a:ext cx="10515600" cy="1325563"/>
          </a:xfrm>
        </p:spPr>
        <p:txBody>
          <a:bodyPr/>
          <a:lstStyle/>
          <a:p>
            <a:r>
              <a:rPr lang="pt-BR" dirty="0"/>
              <a:t>Combinando imagem 360 e atores animados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3CEEF20-C9B2-41EA-AC39-ADD7232ABAD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47" y="2144388"/>
            <a:ext cx="8837815" cy="4356995"/>
          </a:xfrm>
          <a:prstGeom prst="rect">
            <a:avLst/>
          </a:prstGeom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466FFE-DA9E-44A2-9076-5B6878D72C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20</a:t>
            </a:fld>
            <a:endParaRPr lang="pt-BR"/>
          </a:p>
        </p:txBody>
      </p: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8C45EFD3-6EEC-400D-AE6F-D5C11ED46054}"/>
              </a:ext>
            </a:extLst>
          </p:cNvPr>
          <p:cNvSpPr txBox="1">
            <a:spLocks/>
          </p:cNvSpPr>
          <p:nvPr/>
        </p:nvSpPr>
        <p:spPr>
          <a:xfrm>
            <a:off x="1143000" y="1263316"/>
            <a:ext cx="9509979" cy="72098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800" dirty="0"/>
              <a:t>Imagem 360º obtida na Internet</a:t>
            </a:r>
          </a:p>
        </p:txBody>
      </p:sp>
      <p:sp>
        <p:nvSpPr>
          <p:cNvPr id="2" name="Texto Explicativo: Seta para a Esquerda 1">
            <a:extLst>
              <a:ext uri="{FF2B5EF4-FFF2-40B4-BE49-F238E27FC236}">
                <a16:creationId xmlns:a16="http://schemas.microsoft.com/office/drawing/2014/main" id="{66F2F81F-801C-49A3-9B6F-79E557ED9C0E}"/>
              </a:ext>
            </a:extLst>
          </p:cNvPr>
          <p:cNvSpPr/>
          <p:nvPr/>
        </p:nvSpPr>
        <p:spPr>
          <a:xfrm>
            <a:off x="8021052" y="2464385"/>
            <a:ext cx="2963779" cy="964615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Personagem com animação</a:t>
            </a:r>
          </a:p>
        </p:txBody>
      </p:sp>
      <p:sp>
        <p:nvSpPr>
          <p:cNvPr id="3" name="Texto Explicativo: Seta para a Esquerda 2">
            <a:extLst>
              <a:ext uri="{FF2B5EF4-FFF2-40B4-BE49-F238E27FC236}">
                <a16:creationId xmlns:a16="http://schemas.microsoft.com/office/drawing/2014/main" id="{30C60F3C-71FE-4498-901A-A2C90626ED81}"/>
              </a:ext>
            </a:extLst>
          </p:cNvPr>
          <p:cNvSpPr/>
          <p:nvPr/>
        </p:nvSpPr>
        <p:spPr>
          <a:xfrm>
            <a:off x="6497052" y="4486973"/>
            <a:ext cx="3380874" cy="874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Objeto da galeria do </a:t>
            </a:r>
            <a:r>
              <a:rPr lang="pt-BR" sz="2000" dirty="0" err="1"/>
              <a:t>Cospaces</a:t>
            </a:r>
            <a:endParaRPr lang="pt-BR" sz="2000" dirty="0"/>
          </a:p>
        </p:txBody>
      </p:sp>
      <p:sp>
        <p:nvSpPr>
          <p:cNvPr id="8" name="Texto Explicativo: Seta para a Esquerda 7">
            <a:extLst>
              <a:ext uri="{FF2B5EF4-FFF2-40B4-BE49-F238E27FC236}">
                <a16:creationId xmlns:a16="http://schemas.microsoft.com/office/drawing/2014/main" id="{29597467-22FA-44AF-8F72-4A957CDB84F4}"/>
              </a:ext>
            </a:extLst>
          </p:cNvPr>
          <p:cNvSpPr/>
          <p:nvPr/>
        </p:nvSpPr>
        <p:spPr>
          <a:xfrm>
            <a:off x="6280483" y="5426395"/>
            <a:ext cx="2538663" cy="709863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Objeto 3D importado</a:t>
            </a:r>
          </a:p>
        </p:txBody>
      </p:sp>
    </p:spTree>
    <p:extLst>
      <p:ext uri="{BB962C8B-B14F-4D97-AF65-F5344CB8AC3E}">
        <p14:creationId xmlns:p14="http://schemas.microsoft.com/office/powerpoint/2010/main" val="773914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8D7A33-FEE6-4A90-A995-A6483A312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Adicionando objetos ao ambiente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DA93FBA-C43B-4DF3-965E-07717B799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09" y="1514852"/>
            <a:ext cx="10969899" cy="150139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BC5246A-3F56-4B38-94F2-AB84D4E6F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47" y="3350506"/>
            <a:ext cx="10970853" cy="150139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888B1BA-97AE-4820-9BE3-E0A8D0C03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47" y="5231156"/>
            <a:ext cx="11142039" cy="1617986"/>
          </a:xfrm>
          <a:prstGeom prst="rect">
            <a:avLst/>
          </a:prstGeom>
        </p:spPr>
      </p:pic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ACEC779-4DD2-4E41-8041-4A6FA8557E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2741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FB0064-B404-42E0-9182-140D634E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Cenários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79921BC-90DC-4564-8A29-CE361BD48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64677"/>
            <a:ext cx="10515600" cy="1083830"/>
          </a:xfrm>
        </p:spPr>
        <p:txBody>
          <a:bodyPr/>
          <a:lstStyle/>
          <a:p>
            <a:pPr marL="114300" indent="0">
              <a:buNone/>
            </a:pPr>
            <a:r>
              <a:rPr lang="pt-BR" dirty="0"/>
              <a:t>Carregar da biblioteca de cenários do </a:t>
            </a:r>
            <a:r>
              <a:rPr lang="pt-BR" dirty="0" err="1"/>
              <a:t>Cospaces</a:t>
            </a:r>
            <a:r>
              <a:rPr lang="pt-BR" dirty="0"/>
              <a:t> ou adicionar imagens 2D como cenário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0F42FD6-F31A-4238-B53F-FD701EA54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075" y="2548507"/>
            <a:ext cx="7467646" cy="3395093"/>
          </a:xfrm>
          <a:prstGeom prst="rect">
            <a:avLst/>
          </a:prstGeom>
        </p:spPr>
      </p:pic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F1F0DBB-9B08-4DD7-99B9-3861C71C39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22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6A8C53A-5EFA-4394-B012-E757FE14A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898" y="4598951"/>
            <a:ext cx="6758393" cy="200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39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5871CB-86A7-4222-9988-B149EF664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188" y="1"/>
            <a:ext cx="10515600" cy="1082842"/>
          </a:xfrm>
        </p:spPr>
        <p:txBody>
          <a:bodyPr/>
          <a:lstStyle/>
          <a:p>
            <a:r>
              <a:rPr lang="pt-BR" dirty="0"/>
              <a:t>Adicionando comportamento aos objetos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D2CDA02-E8FD-4A90-87E6-3795991BC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379" y="2820740"/>
            <a:ext cx="8131829" cy="3924798"/>
          </a:xfrm>
          <a:prstGeom prst="rect">
            <a:avLst/>
          </a:prstGeo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63A06E4-8AD4-47B0-9288-F19C89CCDF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23</a:t>
            </a:fld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938A23E-A17C-4289-86FA-635C11B64583}"/>
              </a:ext>
            </a:extLst>
          </p:cNvPr>
          <p:cNvSpPr txBox="1"/>
          <p:nvPr/>
        </p:nvSpPr>
        <p:spPr>
          <a:xfrm flipH="1">
            <a:off x="977210" y="967039"/>
            <a:ext cx="9791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err="1"/>
              <a:t>CoBlocks</a:t>
            </a:r>
            <a:r>
              <a:rPr lang="pt-BR" sz="2400" dirty="0"/>
              <a:t> - Linguagem de programação usando blocos visuais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err="1"/>
              <a:t>TypeScript</a:t>
            </a: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Python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hlinkClick r:id="rId3"/>
              </a:rPr>
              <a:t>Vídeo com exemplo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691932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D7C89A-50DF-40C4-880E-FCAA4B4A6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Acesso à WEB e ao </a:t>
            </a:r>
            <a:r>
              <a:rPr lang="pt-BR" dirty="0" err="1"/>
              <a:t>Youtube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5C683AA-E40E-46C9-800F-4FEBFD10F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04173"/>
            <a:ext cx="3345960" cy="3849653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FC748FA2-9CA2-4C28-ABC4-D0043CDE122F}"/>
              </a:ext>
            </a:extLst>
          </p:cNvPr>
          <p:cNvGrpSpPr/>
          <p:nvPr/>
        </p:nvGrpSpPr>
        <p:grpSpPr>
          <a:xfrm>
            <a:off x="6506274" y="1504173"/>
            <a:ext cx="3659678" cy="2669412"/>
            <a:chOff x="6382096" y="2182869"/>
            <a:chExt cx="3659678" cy="2669412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6E5405E4-7E62-4C58-B630-F23C2A863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2096" y="2182869"/>
              <a:ext cx="3659678" cy="2669412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23FE0603-DA88-40C8-82C8-48CFBE1CF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3688" y="2309164"/>
              <a:ext cx="3420533" cy="1833858"/>
            </a:xfrm>
            <a:prstGeom prst="rect">
              <a:avLst/>
            </a:prstGeom>
          </p:spPr>
        </p:pic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DD8A1B9F-7D27-47D6-A159-F3037153E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4204" y="4198973"/>
            <a:ext cx="4442508" cy="2448365"/>
          </a:xfrm>
          <a:prstGeom prst="rect">
            <a:avLst/>
          </a:prstGeom>
        </p:spPr>
      </p:pic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B21D5EA6-4DA1-497D-AC4A-D4FC8E0BFD7E}"/>
              </a:ext>
            </a:extLst>
          </p:cNvPr>
          <p:cNvCxnSpPr>
            <a:cxnSpLocks/>
          </p:cNvCxnSpPr>
          <p:nvPr/>
        </p:nvCxnSpPr>
        <p:spPr>
          <a:xfrm flipH="1" flipV="1">
            <a:off x="2935112" y="3894668"/>
            <a:ext cx="739092" cy="125306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42B27AA3-8D6A-489D-AAF4-4E1BCF071653}"/>
              </a:ext>
            </a:extLst>
          </p:cNvPr>
          <p:cNvCxnSpPr>
            <a:cxnSpLocks/>
          </p:cNvCxnSpPr>
          <p:nvPr/>
        </p:nvCxnSpPr>
        <p:spPr>
          <a:xfrm flipV="1">
            <a:off x="7171659" y="3590621"/>
            <a:ext cx="516074" cy="281911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226884-074F-4B1F-B1A3-B42401134F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087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B0E6DB-55EC-40AE-80DD-DA128FC72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pt-BR" dirty="0"/>
              <a:t>Construção de ambientes educacionais com interatividade avançada e multimídia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5CD1CF0-7F84-4C4D-B86C-1E24CF43C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438" y="3036711"/>
            <a:ext cx="7136562" cy="382128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1C1E76A-B828-4A94-BAD5-CBB64E023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47" y="1316623"/>
            <a:ext cx="6650577" cy="346986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AA4FB20-5FFC-4D59-979C-7DB9C8DE4A52}"/>
              </a:ext>
            </a:extLst>
          </p:cNvPr>
          <p:cNvSpPr txBox="1"/>
          <p:nvPr/>
        </p:nvSpPr>
        <p:spPr>
          <a:xfrm flipH="1">
            <a:off x="184034" y="5125878"/>
            <a:ext cx="4663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Visita virtual: Conhecendo Itaipu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/>
              <a:t>Wiliam Vieira de Lima 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C4CAF7B-2888-4816-8E23-2D9E11304D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1247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D22056-29AB-4EED-9B7B-7594F2DD0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Construção do meio ambiente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CE9A9CF-27F2-4B8F-8B12-90BFE3D73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620" y="1606973"/>
            <a:ext cx="7426782" cy="340529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1136828-51D2-40B0-8917-D553D820D0E4}"/>
              </a:ext>
            </a:extLst>
          </p:cNvPr>
          <p:cNvSpPr txBox="1"/>
          <p:nvPr/>
        </p:nvSpPr>
        <p:spPr>
          <a:xfrm>
            <a:off x="1776620" y="5384800"/>
            <a:ext cx="6284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Divisão do ambiente em cenas</a:t>
            </a:r>
          </a:p>
          <a:p>
            <a:r>
              <a:rPr lang="pt-BR" sz="2800" dirty="0"/>
              <a:t>Adição de áudio  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E9611BE-D3AE-4621-B637-BC9D972DBA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4815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E295B5-5CD7-465D-813F-8A386EE3E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Importanto</a:t>
            </a:r>
            <a:r>
              <a:rPr lang="pt-BR" dirty="0"/>
              <a:t> objetos 3D para o </a:t>
            </a:r>
            <a:r>
              <a:rPr lang="pt-BR" dirty="0" err="1"/>
              <a:t>metaverso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E99FE3D-8B5E-4CB3-BD27-4C7AA363C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62813"/>
            <a:ext cx="10515600" cy="2441575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Tinkercad</a:t>
            </a:r>
            <a:r>
              <a:rPr lang="en-US" dirty="0"/>
              <a:t> - https://www.tinkercad.com</a:t>
            </a:r>
          </a:p>
          <a:p>
            <a:r>
              <a:rPr lang="en-US" dirty="0"/>
              <a:t>Free3d - https://free3d.com/3d-models/</a:t>
            </a:r>
          </a:p>
          <a:p>
            <a:r>
              <a:rPr lang="en-US" dirty="0" err="1"/>
              <a:t>Sketchfab</a:t>
            </a:r>
            <a:r>
              <a:rPr lang="en-US" dirty="0"/>
              <a:t> - https://sketchfab.com/</a:t>
            </a:r>
          </a:p>
          <a:p>
            <a:r>
              <a:rPr lang="en-US" dirty="0"/>
              <a:t>NASA 3D models - https://nasa3d.arc.nasa.gov/models</a:t>
            </a:r>
          </a:p>
          <a:p>
            <a:r>
              <a:rPr lang="en-US" dirty="0"/>
              <a:t>Smithsonian 2D </a:t>
            </a:r>
            <a:r>
              <a:rPr lang="en-US" dirty="0" err="1"/>
              <a:t>digitalizations</a:t>
            </a:r>
            <a:r>
              <a:rPr lang="en-US" dirty="0"/>
              <a:t> - https://3d.si.edu/explore</a:t>
            </a:r>
            <a:endParaRPr lang="pt-BR" dirty="0"/>
          </a:p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721565E-F5BA-435D-82AB-2FE61BE9C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31" y="4534265"/>
            <a:ext cx="2005584" cy="125577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741DE78-7DA7-4F3F-B014-A405F63F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708" y="4487290"/>
            <a:ext cx="2005585" cy="200558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E5D7151-B53A-4B2E-8CC3-C5905CB1A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918" y="4487290"/>
            <a:ext cx="2396935" cy="194988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BD5F82A-C755-4577-8740-425A41386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2855" y="4278081"/>
            <a:ext cx="1870945" cy="2214794"/>
          </a:xfrm>
          <a:prstGeom prst="rect">
            <a:avLst/>
          </a:prstGeom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B04F1B-FFE1-47FE-BA75-991ABBC3E4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27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6538D3B-D1E2-4DF9-A0B6-841810395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8379" y="1526132"/>
            <a:ext cx="2292096" cy="142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56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17D638-601A-4688-9EB4-5CF18CBEF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Atividades educacionais desenvolvidas no ambiente de </a:t>
            </a:r>
            <a:r>
              <a:rPr lang="pt-BR" dirty="0" err="1"/>
              <a:t>metaverso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FCBF27B-BBAC-4C05-9FA8-AC8B5878A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194757" cy="4803775"/>
          </a:xfrm>
        </p:spPr>
        <p:txBody>
          <a:bodyPr/>
          <a:lstStyle/>
          <a:p>
            <a:r>
              <a:rPr lang="pt-BR" dirty="0"/>
              <a:t>Conhecer – observar objetos e comportamentos</a:t>
            </a:r>
          </a:p>
          <a:p>
            <a:r>
              <a:rPr lang="pt-BR" dirty="0"/>
              <a:t>Compreender – observar relações de causa e efeito</a:t>
            </a:r>
          </a:p>
          <a:p>
            <a:r>
              <a:rPr lang="pt-BR" dirty="0"/>
              <a:t>Aplicar – simular experimentos e obter resultados</a:t>
            </a:r>
          </a:p>
          <a:p>
            <a:r>
              <a:rPr lang="pt-BR" dirty="0"/>
              <a:t>Analisar – observar e refletir (colaboração que pode ser apoiada por sistemas externos)</a:t>
            </a:r>
          </a:p>
          <a:p>
            <a:r>
              <a:rPr lang="pt-BR" dirty="0"/>
              <a:t>Avaliar – julgamento de valor </a:t>
            </a:r>
          </a:p>
          <a:p>
            <a:r>
              <a:rPr lang="pt-BR" dirty="0"/>
              <a:t>Criar – ampliar o </a:t>
            </a:r>
            <a:r>
              <a:rPr lang="pt-BR" dirty="0" err="1"/>
              <a:t>metaverso</a:t>
            </a:r>
            <a:r>
              <a:rPr lang="pt-BR" dirty="0"/>
              <a:t> com novos objetos, comportamento alterados ou mesmo um contexto todo novo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D3EA4D7-816D-4D0E-98C9-5C471E01E8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1916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0512AF7-3021-4AF7-93B3-944C99E8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9" y="365125"/>
            <a:ext cx="11377565" cy="1325563"/>
          </a:xfrm>
        </p:spPr>
        <p:txBody>
          <a:bodyPr/>
          <a:lstStyle/>
          <a:p>
            <a:r>
              <a:rPr lang="pt-BR" dirty="0"/>
              <a:t>Taxonomia de engajamento em mundos virtuais</a:t>
            </a:r>
          </a:p>
        </p:txBody>
      </p:sp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31E0F151-A810-45F2-BAFF-2487321D084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9389" y="1442209"/>
          <a:ext cx="11068754" cy="50754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1311">
                  <a:extLst>
                    <a:ext uri="{9D8B030D-6E8A-4147-A177-3AD203B41FA5}">
                      <a16:colId xmlns:a16="http://schemas.microsoft.com/office/drawing/2014/main" val="2932800192"/>
                    </a:ext>
                  </a:extLst>
                </a:gridCol>
                <a:gridCol w="3768108">
                  <a:extLst>
                    <a:ext uri="{9D8B030D-6E8A-4147-A177-3AD203B41FA5}">
                      <a16:colId xmlns:a16="http://schemas.microsoft.com/office/drawing/2014/main" val="3982274164"/>
                    </a:ext>
                  </a:extLst>
                </a:gridCol>
                <a:gridCol w="6489335">
                  <a:extLst>
                    <a:ext uri="{9D8B030D-6E8A-4147-A177-3AD203B41FA5}">
                      <a16:colId xmlns:a16="http://schemas.microsoft.com/office/drawing/2014/main" val="2564686849"/>
                    </a:ext>
                  </a:extLst>
                </a:gridCol>
              </a:tblGrid>
              <a:tr h="396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Nível</a:t>
                      </a:r>
                      <a:endParaRPr lang="pt-BR" sz="2400">
                        <a:effectLst/>
                        <a:latin typeface="Liberation Serif"/>
                        <a:ea typeface="Noto Sans CJK SC Regular"/>
                        <a:cs typeface="Noto Sans Devanaga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Elemento</a:t>
                      </a:r>
                      <a:endParaRPr lang="pt-BR" sz="2400">
                        <a:effectLst/>
                        <a:latin typeface="Liberation Serif"/>
                        <a:ea typeface="Noto Sans CJK SC Regular"/>
                        <a:cs typeface="Noto Sans Devanaga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Descrição</a:t>
                      </a:r>
                      <a:endParaRPr lang="pt-BR" sz="2400">
                        <a:effectLst/>
                        <a:latin typeface="Liberation Serif"/>
                        <a:ea typeface="Noto Sans CJK SC Regular"/>
                        <a:cs typeface="Noto Sans Devanagari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1912822859"/>
                  </a:ext>
                </a:extLst>
              </a:tr>
              <a:tr h="3279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T1</a:t>
                      </a:r>
                      <a:endParaRPr lang="pt-BR" sz="2400">
                        <a:effectLst/>
                        <a:latin typeface="Liberation Serif"/>
                        <a:ea typeface="Noto Sans CJK SC Regular"/>
                        <a:cs typeface="Noto Sans Devanaga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effectLst/>
                        </a:rPr>
                        <a:t>Visualização</a:t>
                      </a:r>
                      <a:endParaRPr lang="pt-BR" sz="2400" dirty="0">
                        <a:effectLst/>
                        <a:latin typeface="Liberation Serif"/>
                        <a:ea typeface="Noto Sans CJK SC Regular"/>
                        <a:cs typeface="Noto Sans Devanaga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Visualização sem interação</a:t>
                      </a:r>
                      <a:endParaRPr lang="pt-BR" sz="2400">
                        <a:effectLst/>
                        <a:latin typeface="Liberation Serif"/>
                        <a:ea typeface="Noto Sans CJK SC Regular"/>
                        <a:cs typeface="Noto Sans Devanagari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3808934702"/>
                  </a:ext>
                </a:extLst>
              </a:tr>
              <a:tr h="6559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T2</a:t>
                      </a:r>
                      <a:endParaRPr lang="pt-BR" sz="2400">
                        <a:effectLst/>
                        <a:latin typeface="Liberation Serif"/>
                        <a:ea typeface="Noto Sans CJK SC Regular"/>
                        <a:cs typeface="Noto Sans Devanaga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effectLst/>
                        </a:rPr>
                        <a:t>Controle</a:t>
                      </a:r>
                      <a:r>
                        <a:rPr lang="en-GB" sz="2400" dirty="0">
                          <a:effectLst/>
                        </a:rPr>
                        <a:t> </a:t>
                      </a:r>
                      <a:r>
                        <a:rPr lang="en-GB" sz="2400" dirty="0" err="1">
                          <a:effectLst/>
                        </a:rPr>
                        <a:t>sobre</a:t>
                      </a:r>
                      <a:r>
                        <a:rPr lang="en-GB" sz="2400" dirty="0">
                          <a:effectLst/>
                        </a:rPr>
                        <a:t> a </a:t>
                      </a:r>
                      <a:r>
                        <a:rPr lang="en-GB" sz="2400" dirty="0" err="1">
                          <a:effectLst/>
                        </a:rPr>
                        <a:t>visualização</a:t>
                      </a:r>
                      <a:endParaRPr lang="pt-BR" sz="2400" dirty="0">
                        <a:effectLst/>
                        <a:latin typeface="Liberation Serif"/>
                        <a:ea typeface="Noto Sans CJK SC Regular"/>
                        <a:cs typeface="Noto Sans Devanaga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O estudante pode controlar a visualização</a:t>
                      </a:r>
                      <a:endParaRPr lang="pt-BR" sz="2400">
                        <a:effectLst/>
                        <a:latin typeface="Liberation Serif"/>
                        <a:ea typeface="Noto Sans CJK SC Regular"/>
                        <a:cs typeface="Noto Sans Devanagari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2506478882"/>
                  </a:ext>
                </a:extLst>
              </a:tr>
              <a:tr h="6559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T3</a:t>
                      </a:r>
                      <a:endParaRPr lang="pt-BR" sz="2400">
                        <a:effectLst/>
                        <a:latin typeface="Liberation Serif"/>
                        <a:ea typeface="Noto Sans CJK SC Regular"/>
                        <a:cs typeface="Noto Sans Devanaga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Entrada de dados e alteração programada</a:t>
                      </a:r>
                      <a:endParaRPr lang="pt-BR" sz="2400" dirty="0">
                        <a:effectLst/>
                        <a:latin typeface="Liberation Serif"/>
                        <a:ea typeface="Noto Sans CJK SC Regular"/>
                        <a:cs typeface="Noto Sans Devanaga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O estudante realiza alterações de parâmetros na visualização</a:t>
                      </a:r>
                      <a:endParaRPr lang="pt-BR" sz="2400" dirty="0">
                        <a:effectLst/>
                        <a:latin typeface="Liberation Serif"/>
                        <a:ea typeface="Noto Sans CJK SC Regular"/>
                        <a:cs typeface="Noto Sans Devanagari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2464722908"/>
                  </a:ext>
                </a:extLst>
              </a:tr>
              <a:tr h="6559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T4</a:t>
                      </a:r>
                      <a:endParaRPr lang="pt-BR" sz="2400">
                        <a:effectLst/>
                        <a:latin typeface="Liberation Serif"/>
                        <a:ea typeface="Noto Sans CJK SC Regular"/>
                        <a:cs typeface="Noto Sans Devanaga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effectLst/>
                        </a:rPr>
                        <a:t>Questionamentos</a:t>
                      </a:r>
                      <a:endParaRPr lang="pt-BR" sz="2400" dirty="0">
                        <a:effectLst/>
                        <a:latin typeface="Liberation Serif"/>
                        <a:ea typeface="Noto Sans CJK SC Regular"/>
                        <a:cs typeface="Noto Sans Devanaga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A visualização é acompanhada de perguntas sobre o seu conteúdo</a:t>
                      </a:r>
                      <a:endParaRPr lang="pt-BR" sz="2400" dirty="0">
                        <a:effectLst/>
                        <a:latin typeface="Liberation Serif"/>
                        <a:ea typeface="Noto Sans CJK SC Regular"/>
                        <a:cs typeface="Noto Sans Devanagari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198248086"/>
                  </a:ext>
                </a:extLst>
              </a:tr>
              <a:tr h="6559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T5</a:t>
                      </a:r>
                      <a:endParaRPr lang="pt-BR" sz="2400">
                        <a:effectLst/>
                        <a:latin typeface="Liberation Serif"/>
                        <a:ea typeface="Noto Sans CJK SC Regular"/>
                        <a:cs typeface="Noto Sans Devanaga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effectLst/>
                        </a:rPr>
                        <a:t>Modificações</a:t>
                      </a:r>
                      <a:endParaRPr lang="pt-BR" sz="2400" dirty="0">
                        <a:effectLst/>
                        <a:latin typeface="Liberation Serif"/>
                        <a:ea typeface="Noto Sans CJK SC Regular"/>
                        <a:cs typeface="Noto Sans Devanaga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Alterações não programadas podem ser realizadas na visualização oferecida</a:t>
                      </a:r>
                      <a:endParaRPr lang="pt-BR" sz="2400">
                        <a:effectLst/>
                        <a:latin typeface="Liberation Serif"/>
                        <a:ea typeface="Noto Sans CJK SC Regular"/>
                        <a:cs typeface="Noto Sans Devanagari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3950860559"/>
                  </a:ext>
                </a:extLst>
              </a:tr>
              <a:tr h="6559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T6</a:t>
                      </a:r>
                      <a:endParaRPr lang="pt-BR" sz="2400">
                        <a:effectLst/>
                        <a:latin typeface="Liberation Serif"/>
                        <a:ea typeface="Noto Sans CJK SC Regular"/>
                        <a:cs typeface="Noto Sans Devanaga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effectLst/>
                        </a:rPr>
                        <a:t>Construção</a:t>
                      </a:r>
                      <a:endParaRPr lang="pt-BR" sz="2400" dirty="0">
                        <a:effectLst/>
                        <a:latin typeface="Liberation Serif"/>
                        <a:ea typeface="Noto Sans CJK SC Regular"/>
                        <a:cs typeface="Noto Sans Devanaga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A visualização é criada interativamente pelo estudante</a:t>
                      </a:r>
                      <a:endParaRPr lang="pt-BR" sz="2400" dirty="0">
                        <a:effectLst/>
                        <a:latin typeface="Liberation Serif"/>
                        <a:ea typeface="Noto Sans CJK SC Regular"/>
                        <a:cs typeface="Noto Sans Devanagari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3256909351"/>
                  </a:ext>
                </a:extLst>
              </a:tr>
              <a:tr h="6559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T7</a:t>
                      </a:r>
                      <a:endParaRPr lang="pt-BR" sz="2400">
                        <a:effectLst/>
                        <a:latin typeface="Liberation Serif"/>
                        <a:ea typeface="Noto Sans CJK SC Regular"/>
                        <a:cs typeface="Noto Sans Devanaga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effectLst/>
                        </a:rPr>
                        <a:t>Apresentação</a:t>
                      </a:r>
                      <a:r>
                        <a:rPr lang="en-GB" sz="2400" dirty="0">
                          <a:effectLst/>
                        </a:rPr>
                        <a:t> e </a:t>
                      </a:r>
                      <a:r>
                        <a:rPr lang="en-GB" sz="2400" dirty="0" err="1">
                          <a:effectLst/>
                        </a:rPr>
                        <a:t>revisão</a:t>
                      </a:r>
                      <a:endParaRPr lang="pt-BR" sz="2400" dirty="0">
                        <a:effectLst/>
                        <a:latin typeface="Liberation Serif"/>
                        <a:ea typeface="Noto Sans CJK SC Regular"/>
                        <a:cs typeface="Noto Sans Devanaga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A visualização é apresentada para obtenção de feedback e discussão</a:t>
                      </a:r>
                      <a:endParaRPr lang="pt-BR" sz="2400" dirty="0">
                        <a:effectLst/>
                        <a:latin typeface="Liberation Serif"/>
                        <a:ea typeface="Noto Sans CJK SC Regular"/>
                        <a:cs typeface="Noto Sans Devanagari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255862640"/>
                  </a:ext>
                </a:extLst>
              </a:tr>
            </a:tbl>
          </a:graphicData>
        </a:graphic>
      </p:graphicFrame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0DC29D3-A9AD-4553-A09C-01C237235B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1352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DE47AE-DF66-483F-A17F-E1BEBB0EC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505" y="72894"/>
            <a:ext cx="10515600" cy="1325563"/>
          </a:xfrm>
        </p:spPr>
        <p:txBody>
          <a:bodyPr/>
          <a:lstStyle/>
          <a:p>
            <a:r>
              <a:rPr lang="pt-BR" dirty="0"/>
              <a:t>Ambiente influencia educação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1A5468-D9DF-4617-88A8-BEA6A6968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96" y="1253332"/>
            <a:ext cx="10618509" cy="2324370"/>
          </a:xfrm>
        </p:spPr>
        <p:txBody>
          <a:bodyPr>
            <a:normAutofit/>
          </a:bodyPr>
          <a:lstStyle/>
          <a:p>
            <a:r>
              <a:rPr lang="pt-BR" sz="2400" dirty="0"/>
              <a:t>Filosofia de Dewey: duas ideias inter-relacionadas do ambiente existente em interação com o indivíduo e a natureza social do ambiente. </a:t>
            </a:r>
          </a:p>
          <a:p>
            <a:r>
              <a:rPr lang="pt-BR" sz="2400" dirty="0"/>
              <a:t>Por um lado, parece claro que aqueles que desejam usar ambientes virtuais para educação terão que examinar e entender os alunos específicos com quem pretendem trabalhar, bem como deverão examinar e entender o ambiente virtual que pretendem usar.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502FC7C-717D-4CB0-95B2-F4F2157F6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33" y="3794608"/>
            <a:ext cx="5849554" cy="2650579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F78E295-FB06-48C6-A9F2-6B5BA4D3D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09F8-578D-42FC-A1F2-40C0195458E2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4080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BABA8B-8D32-4F5D-A2F6-668F76E61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Características distintivas do mundo virtual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C79DEBE-2C50-4FCC-B647-7B57E7D5C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6196"/>
            <a:ext cx="10515600" cy="1982804"/>
          </a:xfrm>
        </p:spPr>
        <p:txBody>
          <a:bodyPr/>
          <a:lstStyle/>
          <a:p>
            <a:r>
              <a:rPr lang="pt-BR" dirty="0"/>
              <a:t>Espaço 3-D com e sem imersão </a:t>
            </a:r>
          </a:p>
          <a:p>
            <a:r>
              <a:rPr lang="pt-BR" dirty="0"/>
              <a:t>Avatares  </a:t>
            </a:r>
          </a:p>
          <a:p>
            <a:r>
              <a:rPr lang="pt-BR" dirty="0"/>
              <a:t>Ambiente de bate-papo interativo (textual ou com áudio)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C8B95A9-C09C-4372-9BF0-199D59B5A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41" y="3394694"/>
            <a:ext cx="4663735" cy="262335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B4BF8AD-7906-4B85-B449-3A1A8AEF1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103" y="3429000"/>
            <a:ext cx="4866171" cy="2554740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6379532-4F34-44B3-88F8-30D92045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09F8-578D-42FC-A1F2-40C0195458E2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0908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10340F-8FEF-4FCD-B906-2823B66AC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TAM (Technology </a:t>
            </a:r>
            <a:r>
              <a:rPr lang="pt-BR" dirty="0" err="1"/>
              <a:t>Acceptance</a:t>
            </a:r>
            <a:r>
              <a:rPr lang="pt-BR" dirty="0"/>
              <a:t> </a:t>
            </a:r>
            <a:r>
              <a:rPr lang="pt-BR" dirty="0" err="1"/>
              <a:t>Model</a:t>
            </a:r>
            <a:r>
              <a:rPr lang="pt-BR" dirty="0"/>
              <a:t>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6AEE65-0A7C-4925-A401-056CE16B8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Para vivenciar um aprendizado aprimorado, os alunos devem reconhecer a facilidade de uso dos mundos virtuais e perceber a utilidade dos mundos virtuais em termos de TAM (Technology </a:t>
            </a:r>
            <a:r>
              <a:rPr lang="pt-BR" dirty="0" err="1"/>
              <a:t>Acceptance</a:t>
            </a:r>
            <a:r>
              <a:rPr lang="pt-BR" dirty="0"/>
              <a:t> </a:t>
            </a:r>
            <a:r>
              <a:rPr lang="pt-BR" dirty="0" err="1"/>
              <a:t>Model</a:t>
            </a:r>
            <a:r>
              <a:rPr lang="pt-BR" dirty="0"/>
              <a:t>). </a:t>
            </a:r>
          </a:p>
          <a:p>
            <a:r>
              <a:rPr lang="pt-BR" dirty="0"/>
              <a:t>A </a:t>
            </a:r>
            <a:r>
              <a:rPr lang="pt-BR" dirty="0" err="1"/>
              <a:t>autoeficácia</a:t>
            </a:r>
            <a:r>
              <a:rPr lang="pt-BR" dirty="0"/>
              <a:t> do computador faz com que os alunos reconheçam os mundos virtuais como uma ferramenta útil na aprendizagem e, por sua vez, a satisfação e o comportamento são afetados por esse processo. </a:t>
            </a:r>
          </a:p>
          <a:p>
            <a:r>
              <a:rPr lang="pt-BR" dirty="0"/>
              <a:t>Além disso, a capacidade dos alunos de controlar esta tecnologia deve ser assegurada e deve ser fornecida orientação sobre como usar esta mídia quando projetamos instrução dentro deste ambiente.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9F68CC9-6778-4E42-9C8D-AFE83F129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09F8-578D-42FC-A1F2-40C0195458E2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3631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F6ADF9-3D04-4707-A9A0-174FC6B90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TAM - Technology </a:t>
            </a:r>
            <a:r>
              <a:rPr lang="pt-BR" dirty="0" err="1"/>
              <a:t>Acceptance</a:t>
            </a:r>
            <a:r>
              <a:rPr lang="pt-BR" dirty="0"/>
              <a:t> </a:t>
            </a:r>
            <a:r>
              <a:rPr lang="pt-BR" dirty="0" err="1"/>
              <a:t>Model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F4EB6B-8AB3-456D-9EE3-5A5692B8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54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pt-PT" dirty="0"/>
              <a:t>TAM é uma teoria de sistemas de informação que modela como os usuários aceitam e usam uma tecnologia.</a:t>
            </a:r>
          </a:p>
          <a:p>
            <a:r>
              <a:rPr lang="pt-PT" dirty="0"/>
              <a:t> O modelo sugere que, quando os usuários são apresentados a uma nova tecnologia, vários fatores influenciam sua decisão sobre como e quando eles a usarão. </a:t>
            </a:r>
          </a:p>
          <a:p>
            <a:pPr lvl="1"/>
            <a:r>
              <a:rPr lang="pt-PT" dirty="0"/>
              <a:t>facilidade de uso percebida (PEOU - </a:t>
            </a:r>
            <a:r>
              <a:rPr lang="pt-BR" dirty="0" err="1"/>
              <a:t>perceived</a:t>
            </a:r>
            <a:r>
              <a:rPr lang="pt-BR" dirty="0"/>
              <a:t> </a:t>
            </a:r>
            <a:r>
              <a:rPr lang="pt-BR" dirty="0" err="1"/>
              <a:t>ease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use</a:t>
            </a:r>
            <a:r>
              <a:rPr lang="pt-PT" dirty="0"/>
              <a:t>)</a:t>
            </a:r>
          </a:p>
          <a:p>
            <a:pPr lvl="1"/>
            <a:r>
              <a:rPr lang="pt-PT" dirty="0"/>
              <a:t>utilidade percebida (PU - </a:t>
            </a:r>
            <a:r>
              <a:rPr lang="pt-BR" dirty="0" err="1"/>
              <a:t>perceived</a:t>
            </a:r>
            <a:r>
              <a:rPr lang="pt-BR" dirty="0"/>
              <a:t> </a:t>
            </a:r>
            <a:r>
              <a:rPr lang="pt-BR" dirty="0" err="1"/>
              <a:t>usefulness</a:t>
            </a:r>
            <a:r>
              <a:rPr lang="pt-PT" dirty="0"/>
              <a:t>) </a:t>
            </a:r>
          </a:p>
          <a:p>
            <a:pPr lvl="1"/>
            <a:r>
              <a:rPr lang="pt-BR" dirty="0"/>
              <a:t>Ludicidade percebida (PPLF - </a:t>
            </a:r>
            <a:r>
              <a:rPr lang="pt-BR" dirty="0" err="1"/>
              <a:t>perceived</a:t>
            </a:r>
            <a:r>
              <a:rPr lang="pt-BR" dirty="0"/>
              <a:t> </a:t>
            </a:r>
            <a:r>
              <a:rPr lang="pt-BR" dirty="0" err="1"/>
              <a:t>playfulness</a:t>
            </a:r>
            <a:r>
              <a:rPr lang="pt-BR" dirty="0"/>
              <a:t> )</a:t>
            </a:r>
          </a:p>
          <a:p>
            <a:pPr lvl="1"/>
            <a:r>
              <a:rPr lang="en-US" dirty="0" err="1"/>
              <a:t>Atitude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relação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uso</a:t>
            </a:r>
            <a:r>
              <a:rPr lang="en-US" dirty="0"/>
              <a:t> (ATT -attitude toward use)</a:t>
            </a:r>
          </a:p>
          <a:p>
            <a:pPr lvl="1"/>
            <a:r>
              <a:rPr lang="en-US" dirty="0" err="1"/>
              <a:t>Intensão</a:t>
            </a:r>
            <a:r>
              <a:rPr lang="en-US" dirty="0"/>
              <a:t> </a:t>
            </a:r>
            <a:r>
              <a:rPr lang="en-US" dirty="0" err="1"/>
              <a:t>comportamental</a:t>
            </a:r>
            <a:r>
              <a:rPr lang="en-US" dirty="0"/>
              <a:t> de </a:t>
            </a:r>
            <a:r>
              <a:rPr lang="en-US" dirty="0" err="1"/>
              <a:t>uso</a:t>
            </a:r>
            <a:r>
              <a:rPr lang="en-US" dirty="0"/>
              <a:t> (BI- behavioral intention (BI) </a:t>
            </a:r>
          </a:p>
          <a:p>
            <a:pPr lvl="1"/>
            <a:r>
              <a:rPr lang="en-US" dirty="0" err="1"/>
              <a:t>Uso</a:t>
            </a:r>
            <a:r>
              <a:rPr lang="en-US" dirty="0"/>
              <a:t> real (actual usage).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843CF11-D27A-4804-8E77-45D98140F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09F8-578D-42FC-A1F2-40C0195458E2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3371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0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28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mes New Roman"/>
              <a:buNone/>
            </a:pPr>
            <a:r>
              <a:rPr lang="pt-BR" b="1" dirty="0">
                <a:latin typeface="+mj-lt"/>
                <a:ea typeface="Times New Roman"/>
                <a:cs typeface="Times New Roman"/>
                <a:sym typeface="Times New Roman"/>
              </a:rPr>
              <a:t>Referências</a:t>
            </a:r>
            <a:endParaRPr dirty="0"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" name="Google Shape;158;p20"/>
          <p:cNvSpPr txBox="1">
            <a:spLocks noGrp="1"/>
          </p:cNvSpPr>
          <p:nvPr>
            <p:ph type="body" idx="1"/>
          </p:nvPr>
        </p:nvSpPr>
        <p:spPr>
          <a:xfrm>
            <a:off x="838200" y="828705"/>
            <a:ext cx="10515600" cy="6029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000"/>
              <a:buNone/>
            </a:pPr>
            <a:r>
              <a:rPr lang="pt-BR" sz="2400" dirty="0">
                <a:latin typeface="+mn-lt"/>
                <a:ea typeface="Times New Roman"/>
                <a:cs typeface="Times New Roman"/>
                <a:sym typeface="Times New Roman"/>
              </a:rPr>
              <a:t>BLOOM, B. S. et al. Taxonomia de objetivos educacionais: domínio cognitivo. Tradução de Flávia Maria Sant'Anna. Porto Alegre: Globo, 1983.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000"/>
              <a:buNone/>
            </a:pPr>
            <a:endParaRPr lang="pt-BR" sz="2400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000"/>
              <a:buNone/>
            </a:pPr>
            <a:r>
              <a:rPr lang="pt-BR" sz="2400" dirty="0">
                <a:latin typeface="+mn-lt"/>
                <a:ea typeface="Times New Roman"/>
                <a:cs typeface="Times New Roman"/>
                <a:sym typeface="Times New Roman"/>
              </a:rPr>
              <a:t>DEWEY, John. </a:t>
            </a:r>
            <a:r>
              <a:rPr lang="pt-BR" sz="2400" dirty="0">
                <a:latin typeface="+mn-lt"/>
              </a:rPr>
              <a:t>Experiência e educação. Editora vozes, 2023.</a:t>
            </a:r>
            <a:endParaRPr lang="pt-BR" sz="2400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000"/>
              <a:buNone/>
            </a:pPr>
            <a:endParaRPr lang="pt-BR" sz="2400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000"/>
              <a:buNone/>
            </a:pPr>
            <a:r>
              <a:rPr lang="pt-BR" sz="2400" dirty="0">
                <a:latin typeface="+mn-lt"/>
                <a:ea typeface="Times New Roman"/>
                <a:cs typeface="Times New Roman"/>
                <a:sym typeface="Times New Roman"/>
              </a:rPr>
              <a:t>KOLB, David. </a:t>
            </a:r>
            <a:r>
              <a:rPr lang="en-US" sz="2400" dirty="0">
                <a:latin typeface="+mn-lt"/>
                <a:ea typeface="Times New Roman"/>
                <a:cs typeface="Times New Roman"/>
                <a:sym typeface="Times New Roman"/>
              </a:rPr>
              <a:t>Experiential Learning: Experience as the Source of Learning and Development. Pearson Education, Inc. Upper Saddle River, New Jersey. 2015</a:t>
            </a:r>
            <a:endParaRPr lang="pt-BR" sz="2400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000"/>
              <a:buNone/>
            </a:pPr>
            <a:endParaRPr lang="pt-BR" sz="2400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000"/>
              <a:buNone/>
            </a:pPr>
            <a:r>
              <a:rPr lang="en-US" sz="2400" dirty="0">
                <a:latin typeface="+mn-lt"/>
                <a:ea typeface="Times New Roman"/>
                <a:cs typeface="Times New Roman"/>
                <a:sym typeface="Times New Roman"/>
              </a:rPr>
              <a:t>MAYER. Richard. Multimedia learning. (3rd ed.), Cambridge University Press, New York. 2021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000"/>
              <a:buNone/>
            </a:pPr>
            <a:endParaRPr lang="pt-BR" sz="2400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000"/>
              <a:buNone/>
            </a:pPr>
            <a:r>
              <a:rPr lang="en-US" sz="2400" dirty="0">
                <a:latin typeface="+mn-lt"/>
                <a:ea typeface="Times New Roman"/>
                <a:cs typeface="Times New Roman"/>
                <a:sym typeface="Times New Roman"/>
              </a:rPr>
              <a:t>ANDERSON, </a:t>
            </a:r>
            <a:r>
              <a:rPr lang="en-US" sz="2400" dirty="0" err="1">
                <a:latin typeface="+mn-lt"/>
                <a:ea typeface="Times New Roman"/>
                <a:cs typeface="Times New Roman"/>
                <a:sym typeface="Times New Roman"/>
              </a:rPr>
              <a:t>Lorin</a:t>
            </a:r>
            <a:r>
              <a:rPr lang="en-US" sz="2400" dirty="0">
                <a:latin typeface="+mn-lt"/>
                <a:ea typeface="Times New Roman"/>
                <a:cs typeface="Times New Roman"/>
                <a:sym typeface="Times New Roman"/>
              </a:rPr>
              <a:t> W.; KRATHWOHL, David R. A taxonomy for learning, teaching, and assessing: A revision of Bloom's taxonomy of educational objectives. Longman, 2001 </a:t>
            </a:r>
            <a:endParaRPr lang="pt-BR" sz="2400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000"/>
              <a:buNone/>
            </a:pPr>
            <a:endParaRPr lang="pt-BR" sz="2400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000"/>
              <a:buNone/>
            </a:pPr>
            <a:r>
              <a:rPr lang="pt-BR" sz="2400" dirty="0">
                <a:latin typeface="+mn-lt"/>
                <a:ea typeface="Times New Roman"/>
                <a:cs typeface="Times New Roman"/>
                <a:sym typeface="Times New Roman"/>
              </a:rPr>
              <a:t>MYLLER, </a:t>
            </a:r>
            <a:r>
              <a:rPr lang="pt-BR" sz="2400" dirty="0" err="1">
                <a:latin typeface="+mn-lt"/>
                <a:ea typeface="Times New Roman"/>
                <a:cs typeface="Times New Roman"/>
                <a:sym typeface="Times New Roman"/>
              </a:rPr>
              <a:t>Niko</a:t>
            </a:r>
            <a:r>
              <a:rPr lang="pt-BR" sz="2400" dirty="0">
                <a:latin typeface="+mn-lt"/>
                <a:ea typeface="Times New Roman"/>
                <a:cs typeface="Times New Roman"/>
                <a:sym typeface="Times New Roman"/>
              </a:rPr>
              <a:t>; BEDNARIK, Roman; SUTINEN, </a:t>
            </a:r>
            <a:r>
              <a:rPr lang="pt-BR" sz="2400" dirty="0" err="1">
                <a:latin typeface="+mn-lt"/>
                <a:ea typeface="Times New Roman"/>
                <a:cs typeface="Times New Roman"/>
                <a:sym typeface="Times New Roman"/>
              </a:rPr>
              <a:t>Erkki</a:t>
            </a:r>
            <a:r>
              <a:rPr lang="pt-BR" sz="2400" dirty="0">
                <a:latin typeface="+mn-lt"/>
                <a:ea typeface="Times New Roman"/>
                <a:cs typeface="Times New Roman"/>
                <a:sym typeface="Times New Roman"/>
              </a:rPr>
              <a:t>; BEN-ARI, </a:t>
            </a:r>
            <a:r>
              <a:rPr lang="pt-BR" sz="2400" dirty="0" err="1">
                <a:latin typeface="+mn-lt"/>
                <a:ea typeface="Times New Roman"/>
                <a:cs typeface="Times New Roman"/>
                <a:sym typeface="Times New Roman"/>
              </a:rPr>
              <a:t>Mordechai</a:t>
            </a:r>
            <a:r>
              <a:rPr lang="pt-BR" sz="2400" dirty="0">
                <a:latin typeface="+mn-lt"/>
                <a:ea typeface="Times New Roman"/>
                <a:cs typeface="Times New Roman"/>
                <a:sym typeface="Times New Roman"/>
              </a:rPr>
              <a:t>. </a:t>
            </a:r>
            <a:r>
              <a:rPr lang="pt-BR" sz="2400" dirty="0" err="1">
                <a:latin typeface="+mn-lt"/>
                <a:ea typeface="Times New Roman"/>
                <a:cs typeface="Times New Roman"/>
                <a:sym typeface="Times New Roman"/>
              </a:rPr>
              <a:t>Extending</a:t>
            </a:r>
            <a:r>
              <a:rPr lang="pt-BR" sz="2400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pt-BR" sz="2400" dirty="0" err="1">
                <a:latin typeface="+mn-lt"/>
                <a:ea typeface="Times New Roman"/>
                <a:cs typeface="Times New Roman"/>
                <a:sym typeface="Times New Roman"/>
              </a:rPr>
              <a:t>the</a:t>
            </a:r>
            <a:r>
              <a:rPr lang="pt-BR" sz="2400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pt-BR" sz="2400" dirty="0" err="1">
                <a:latin typeface="+mn-lt"/>
                <a:ea typeface="Times New Roman"/>
                <a:cs typeface="Times New Roman"/>
                <a:sym typeface="Times New Roman"/>
              </a:rPr>
              <a:t>engagement</a:t>
            </a:r>
            <a:r>
              <a:rPr lang="pt-BR" sz="2400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pt-BR" sz="2400" dirty="0" err="1">
                <a:latin typeface="+mn-lt"/>
                <a:ea typeface="Times New Roman"/>
                <a:cs typeface="Times New Roman"/>
                <a:sym typeface="Times New Roman"/>
              </a:rPr>
              <a:t>taxonomy</a:t>
            </a:r>
            <a:r>
              <a:rPr lang="pt-BR" sz="2400" dirty="0">
                <a:latin typeface="+mn-lt"/>
                <a:ea typeface="Times New Roman"/>
                <a:cs typeface="Times New Roman"/>
                <a:sym typeface="Times New Roman"/>
              </a:rPr>
              <a:t>: software </a:t>
            </a:r>
            <a:r>
              <a:rPr lang="pt-BR" sz="2400" dirty="0" err="1">
                <a:latin typeface="+mn-lt"/>
                <a:ea typeface="Times New Roman"/>
                <a:cs typeface="Times New Roman"/>
                <a:sym typeface="Times New Roman"/>
              </a:rPr>
              <a:t>visualization</a:t>
            </a:r>
            <a:r>
              <a:rPr lang="pt-BR" sz="2400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pt-BR" sz="2400" dirty="0" err="1">
                <a:latin typeface="+mn-lt"/>
                <a:ea typeface="Times New Roman"/>
                <a:cs typeface="Times New Roman"/>
                <a:sym typeface="Times New Roman"/>
              </a:rPr>
              <a:t>and</a:t>
            </a:r>
            <a:r>
              <a:rPr lang="pt-BR" sz="2400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pt-BR" sz="2400" dirty="0" err="1">
                <a:latin typeface="+mn-lt"/>
                <a:ea typeface="Times New Roman"/>
                <a:cs typeface="Times New Roman"/>
                <a:sym typeface="Times New Roman"/>
              </a:rPr>
              <a:t>collaborative</a:t>
            </a:r>
            <a:r>
              <a:rPr lang="pt-BR" sz="2400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pt-BR" sz="2400" dirty="0" err="1">
                <a:latin typeface="+mn-lt"/>
                <a:ea typeface="Times New Roman"/>
                <a:cs typeface="Times New Roman"/>
                <a:sym typeface="Times New Roman"/>
              </a:rPr>
              <a:t>learning</a:t>
            </a:r>
            <a:r>
              <a:rPr lang="pt-BR" sz="2400" dirty="0">
                <a:latin typeface="+mn-lt"/>
                <a:ea typeface="Times New Roman"/>
                <a:cs typeface="Times New Roman"/>
                <a:sym typeface="Times New Roman"/>
              </a:rPr>
              <a:t>. </a:t>
            </a:r>
            <a:r>
              <a:rPr lang="pt-BR" sz="2400" dirty="0" err="1">
                <a:latin typeface="+mn-lt"/>
                <a:ea typeface="Times New Roman"/>
                <a:cs typeface="Times New Roman"/>
                <a:sym typeface="Times New Roman"/>
              </a:rPr>
              <a:t>Transactions</a:t>
            </a:r>
            <a:r>
              <a:rPr lang="pt-BR" sz="2400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pt-BR" sz="2400" dirty="0" err="1">
                <a:latin typeface="+mn-lt"/>
                <a:ea typeface="Times New Roman"/>
                <a:cs typeface="Times New Roman"/>
                <a:sym typeface="Times New Roman"/>
              </a:rPr>
              <a:t>on</a:t>
            </a:r>
            <a:r>
              <a:rPr lang="pt-BR" sz="2400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pt-BR" sz="2400" dirty="0" err="1">
                <a:latin typeface="+mn-lt"/>
                <a:ea typeface="Times New Roman"/>
                <a:cs typeface="Times New Roman"/>
                <a:sym typeface="Times New Roman"/>
              </a:rPr>
              <a:t>computing</a:t>
            </a:r>
            <a:r>
              <a:rPr lang="pt-BR" sz="2400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pt-BR" sz="2400" dirty="0" err="1">
                <a:latin typeface="+mn-lt"/>
                <a:ea typeface="Times New Roman"/>
                <a:cs typeface="Times New Roman"/>
                <a:sym typeface="Times New Roman"/>
              </a:rPr>
              <a:t>education</a:t>
            </a:r>
            <a:r>
              <a:rPr lang="pt-BR" sz="2400" dirty="0">
                <a:latin typeface="+mn-lt"/>
                <a:ea typeface="Times New Roman"/>
                <a:cs typeface="Times New Roman"/>
                <a:sym typeface="Times New Roman"/>
              </a:rPr>
              <a:t>, v. 9, n. 1, art. 7, Mar. 2009.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000"/>
              <a:buNone/>
            </a:pPr>
            <a:endParaRPr lang="pt-BR" sz="2400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000"/>
              <a:buNone/>
            </a:pPr>
            <a:r>
              <a:rPr lang="en-US" sz="2400" dirty="0"/>
              <a:t>PAAVOLA, Sami et al. The roles and uses of design principles in a project on </a:t>
            </a:r>
            <a:r>
              <a:rPr lang="en-US" sz="2400" dirty="0" err="1"/>
              <a:t>trialogical</a:t>
            </a:r>
            <a:r>
              <a:rPr lang="en-US" sz="2400" dirty="0"/>
              <a:t> learning. </a:t>
            </a:r>
            <a:r>
              <a:rPr lang="en-US" sz="2400" b="1" dirty="0"/>
              <a:t>Research in Learning Technology</a:t>
            </a:r>
            <a:r>
              <a:rPr lang="en-US" sz="2400" dirty="0"/>
              <a:t>, 2011.</a:t>
            </a:r>
            <a:endParaRPr lang="pt-BR" sz="2400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000"/>
              <a:buNone/>
            </a:pPr>
            <a:endParaRPr lang="pt-BR" sz="2400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000"/>
              <a:buNone/>
            </a:pPr>
            <a:r>
              <a:rPr lang="pt-BR" sz="2400" dirty="0">
                <a:latin typeface="+mn-lt"/>
                <a:ea typeface="Times New Roman"/>
                <a:cs typeface="Times New Roman"/>
                <a:sym typeface="Times New Roman"/>
              </a:rPr>
              <a:t>TAROUCO, L. M.; SILVA, P. F.; HERPICH, F. Cognição e aprendizagem em mundo virtual imersivo – 2. ed. – Porto Alegre: Editora da UFRGS, 2020.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000"/>
              <a:buNone/>
            </a:pPr>
            <a:endParaRPr lang="pt-BR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000"/>
              <a:buNone/>
            </a:pPr>
            <a:r>
              <a:rPr lang="pt-BR" dirty="0">
                <a:ea typeface="Times New Roman"/>
                <a:cs typeface="Times New Roman"/>
                <a:sym typeface="Times New Roman"/>
              </a:rPr>
              <a:t>VYGOTSKY, Lev S. A formação social da mente. São Paulo: Martins Fontes, 1984.</a:t>
            </a:r>
            <a:endParaRPr dirty="0"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5B202C-AF76-4F9C-824C-A34E20EB3E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33</a:t>
            </a:fld>
            <a:endParaRPr lang="pt-BR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5A912D1-4FD3-4BAB-8996-821683EB3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Perguntas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C24099C-C5FB-4B9A-BC20-468FE99E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09F8-578D-42FC-A1F2-40C0195458E2}" type="slidenum">
              <a:rPr lang="pt-BR" smtClean="0"/>
              <a:t>34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D2D647C-8B1F-4B85-8555-27C5C5200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197" y="1134625"/>
            <a:ext cx="2936186" cy="355278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F2472E6-946B-47EC-BDF3-7BE0918E3AE1}"/>
              </a:ext>
            </a:extLst>
          </p:cNvPr>
          <p:cNvSpPr txBox="1"/>
          <p:nvPr/>
        </p:nvSpPr>
        <p:spPr>
          <a:xfrm>
            <a:off x="1435223" y="5456910"/>
            <a:ext cx="932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Avatar - Ambiente Virtual de Aprendizagem e Trabalho Acadêmico Remoto </a:t>
            </a:r>
            <a:r>
              <a:rPr lang="pt-BR" sz="2400" dirty="0">
                <a:hlinkClick r:id="rId3"/>
              </a:rPr>
              <a:t>https://www.ufrgs.br/avatar/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048878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7C1898-D0ED-45B4-B289-58CAA3FB2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ZDP – Zona de Desenvolvimento Proximal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06478C-49D0-4745-86EA-3A2F96D7E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845" y="1494581"/>
            <a:ext cx="10515600" cy="2349449"/>
          </a:xfrm>
        </p:spPr>
        <p:txBody>
          <a:bodyPr>
            <a:normAutofit fontScale="85000" lnSpcReduction="20000"/>
          </a:bodyPr>
          <a:lstStyle/>
          <a:p>
            <a:r>
              <a:rPr lang="pt-BR" b="1" dirty="0"/>
              <a:t>Zona de Desenvolvimento Proximal</a:t>
            </a:r>
            <a:r>
              <a:rPr lang="pt-BR" dirty="0"/>
              <a:t> (ZDP) é um conceito elaborado por Vygotsky, e define a distância entre o </a:t>
            </a:r>
            <a:r>
              <a:rPr lang="pt-BR" i="1" dirty="0"/>
              <a:t>nível de desenvolvimento real,</a:t>
            </a:r>
            <a:r>
              <a:rPr lang="pt-BR" dirty="0"/>
              <a:t> determinado pela capacidade de resolver um problema sem ajuda </a:t>
            </a:r>
            <a:r>
              <a:rPr lang="pt-BR" i="1" dirty="0"/>
              <a:t>e o Nível de desenvolvimento potencial</a:t>
            </a:r>
            <a:r>
              <a:rPr lang="pt-BR" dirty="0"/>
              <a:t> determinado através de resolução de um problema sob a orientação de um adulto ou em colaboração com outro companheiro (uma criança mais velha).</a:t>
            </a:r>
          </a:p>
          <a:p>
            <a:r>
              <a:rPr lang="pt-BR" dirty="0"/>
              <a:t>A colaboração mediada por tecnologia orientada a objetos vai um passo além da mera intersubjetividade (interação humano-humano) para considerar o papel dos artefatos e objetos na aprendizagem e no desenvolvimento humano.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8087CC4-32D4-4C42-BDA4-EB993269F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117" y="3844030"/>
            <a:ext cx="3878487" cy="2908865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01FDA4E-400D-498A-83BE-5B45C1F2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09F8-578D-42FC-A1F2-40C0195458E2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6014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F8F8F-2027-43AC-9379-B3D70EB66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11"/>
            <a:ext cx="10515600" cy="1325563"/>
          </a:xfrm>
        </p:spPr>
        <p:txBody>
          <a:bodyPr/>
          <a:lstStyle/>
          <a:p>
            <a:r>
              <a:rPr lang="pt-BR" dirty="0"/>
              <a:t>Abordagem </a:t>
            </a:r>
            <a:r>
              <a:rPr lang="pt-BR" dirty="0" err="1"/>
              <a:t>trialógica</a:t>
            </a:r>
            <a:r>
              <a:rPr lang="pt-BR" dirty="0"/>
              <a:t> (neologismo)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7F366E-492D-4D71-B9F8-5C4223E26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1775"/>
            <a:ext cx="10515600" cy="2492852"/>
          </a:xfrm>
        </p:spPr>
        <p:txBody>
          <a:bodyPr>
            <a:normAutofit lnSpcReduction="10000"/>
          </a:bodyPr>
          <a:lstStyle/>
          <a:p>
            <a:r>
              <a:rPr lang="pt-BR" sz="2400" dirty="0"/>
              <a:t>Refere-se às formas de aprendizagem colaborativa apoiada em computador (CSCL) em que as pessoas desenvolvem, de forma colaborativa e sistemática, “objetos” tangíveis e partilhados (artefatos, práticas, ideias conceituais ou materiais) em conjunto.</a:t>
            </a:r>
          </a:p>
          <a:p>
            <a:r>
              <a:rPr lang="pt-BR" sz="2400" dirty="0"/>
              <a:t>Não é um modelo pedagógico específico, mas sim uma estrutura para facilitar, apoiar e desenvolver a colaboração orientada a objetos e a criação de conhecimento em diferentes contextos.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4491F3D-19C5-4106-B81B-44EB2A512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09F8-578D-42FC-A1F2-40C0195458E2}" type="slidenum">
              <a:rPr lang="pt-BR" smtClean="0"/>
              <a:t>5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E016BAD-42D1-47D7-A2E5-4E34DEF80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090" y="3512818"/>
            <a:ext cx="6030429" cy="334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80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5BD147-41D4-4B36-A9AF-4847739E0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347" y="75040"/>
            <a:ext cx="10804357" cy="1325563"/>
          </a:xfrm>
        </p:spPr>
        <p:txBody>
          <a:bodyPr/>
          <a:lstStyle/>
          <a:p>
            <a:r>
              <a:rPr lang="pt-BR" dirty="0"/>
              <a:t>Multimídia na educação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A7B2CDE-BF4B-4344-9F56-6AD2DF646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3292" y="1171507"/>
            <a:ext cx="8667749" cy="1816002"/>
          </a:xfrm>
        </p:spPr>
        <p:txBody>
          <a:bodyPr>
            <a:normAutofit/>
          </a:bodyPr>
          <a:lstStyle/>
          <a:p>
            <a:r>
              <a:rPr lang="pt-BR" dirty="0"/>
              <a:t>A adição de imagens a um recurso educacional é relevante no processo de aprendizagem pois as pessoas aprendem melhor com palavras e imagens do que apenas com palavras. 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C5ABFF8-065D-43E9-8CFC-06E963AB01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A701879-4FA1-4DFE-BB1C-89A3A9A52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3730" y="1316550"/>
            <a:ext cx="1626270" cy="181600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D43DF2C-45AB-49CF-83B5-5D4B0BFB3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3784647"/>
            <a:ext cx="5859380" cy="2894951"/>
          </a:xfrm>
          <a:prstGeom prst="rect">
            <a:avLst/>
          </a:prstGeom>
        </p:spPr>
      </p:pic>
      <p:sp>
        <p:nvSpPr>
          <p:cNvPr id="11" name="Espaço Reservado para Texto 2">
            <a:extLst>
              <a:ext uri="{FF2B5EF4-FFF2-40B4-BE49-F238E27FC236}">
                <a16:creationId xmlns:a16="http://schemas.microsoft.com/office/drawing/2014/main" id="{E84E03BE-5E63-4417-8647-CF65CA8D854A}"/>
              </a:ext>
            </a:extLst>
          </p:cNvPr>
          <p:cNvSpPr txBox="1">
            <a:spLocks/>
          </p:cNvSpPr>
          <p:nvPr/>
        </p:nvSpPr>
        <p:spPr>
          <a:xfrm>
            <a:off x="825164" y="3032915"/>
            <a:ext cx="11230475" cy="104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dirty="0"/>
              <a:t>Mas é preciso atentar para a carga cognitiva imposta</a:t>
            </a:r>
          </a:p>
        </p:txBody>
      </p:sp>
    </p:spTree>
    <p:extLst>
      <p:ext uri="{BB962C8B-B14F-4D97-AF65-F5344CB8AC3E}">
        <p14:creationId xmlns:p14="http://schemas.microsoft.com/office/powerpoint/2010/main" val="4156090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C17A93-45A2-4BDF-937B-F0683C661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t-PT" dirty="0"/>
              <a:t>Fatores da característica da mídia que influenciam aprendizagem por meio de mundos virtuais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D87907-02D3-4488-BC70-21A3E7C1D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049" cy="2590800"/>
          </a:xfrm>
        </p:spPr>
        <p:txBody>
          <a:bodyPr>
            <a:normAutofit/>
          </a:bodyPr>
          <a:lstStyle/>
          <a:p>
            <a:r>
              <a:rPr lang="pt-BR" sz="2400" dirty="0"/>
              <a:t>Questão 1. Quais são as características da mídia que afetam o envolvimento dos estudantes na aprendizagem por meio de mundos virtuais?</a:t>
            </a:r>
          </a:p>
          <a:p>
            <a:r>
              <a:rPr lang="pt-BR" sz="2400" dirty="0"/>
              <a:t>Questão 2. Como as características da mídia estão relacionadas ao engajamento na aprendizagem por meio de mundos virtuais?</a:t>
            </a:r>
          </a:p>
          <a:p>
            <a:r>
              <a:rPr lang="pt-BR" sz="2400" dirty="0"/>
              <a:t>Questão 3. Quais são os efeitos comparativos das características da mídia sobre o envolvimento dos residentes na aprendizagem por meio de mundos virtuais?</a:t>
            </a:r>
          </a:p>
          <a:p>
            <a:endParaRPr lang="pt-BR" sz="2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4F5E595-CE89-4602-8DC9-461D3801E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267200"/>
            <a:ext cx="2743200" cy="2590800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0B0C42E-E5E2-44B8-9783-F3CBBF66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09F8-578D-42FC-A1F2-40C0195458E2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7261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55E3B5-9769-46FE-A394-AA45EDFD5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pt-BR" dirty="0"/>
              <a:t>Multimídia no </a:t>
            </a:r>
            <a:r>
              <a:rPr lang="pt-BR" dirty="0" err="1"/>
              <a:t>metaverso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38C529C-DFE4-402B-B419-02729DC91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1948" y="1247001"/>
            <a:ext cx="10515600" cy="2662217"/>
          </a:xfrm>
        </p:spPr>
        <p:txBody>
          <a:bodyPr/>
          <a:lstStyle/>
          <a:p>
            <a:r>
              <a:rPr lang="pt-PT" dirty="0"/>
              <a:t>O metaverso permite associar a objetos 3D tanto imagens estáticas como animações, vídeos ou páginas web externas. </a:t>
            </a:r>
          </a:p>
          <a:p>
            <a:r>
              <a:rPr lang="pt-PT" dirty="0"/>
              <a:t>Para tanto, basta criar um objeto 3D (primitivo da galeria do metaverso ou objeto externo importado, tal como um quadro ou um monitor de TV) e associar a ele um recurso multimídia: vídeo ou animação disponível na web</a:t>
            </a:r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7436A3-6017-402D-A5D8-08B2374F2E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8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DBDE282-FCE4-43D5-A1E8-245029338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305" y="4238312"/>
            <a:ext cx="5862688" cy="246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21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6528BF-6207-412D-B7C5-52AFADA6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48" y="76641"/>
            <a:ext cx="10515600" cy="1325563"/>
          </a:xfrm>
        </p:spPr>
        <p:txBody>
          <a:bodyPr/>
          <a:lstStyle/>
          <a:p>
            <a:r>
              <a:rPr lang="pt-BR" dirty="0"/>
              <a:t>Construção do mundo virtual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C3CC20D-7BFB-47BE-A959-195FE453B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52" y="2342090"/>
            <a:ext cx="6339318" cy="342686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879BEB3-D4AC-4597-86C8-44A298D33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996" y="4055522"/>
            <a:ext cx="5571744" cy="2688336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77EAD8A-456C-4E9B-A35D-C6258E3EADFF}"/>
              </a:ext>
            </a:extLst>
          </p:cNvPr>
          <p:cNvSpPr/>
          <p:nvPr/>
        </p:nvSpPr>
        <p:spPr>
          <a:xfrm>
            <a:off x="6949109" y="2951946"/>
            <a:ext cx="49341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0" indent="-457200">
              <a:buSzPts val="2800"/>
            </a:pPr>
            <a:r>
              <a:rPr lang="pt-BR" sz="2800" dirty="0"/>
              <a:t>Cenários importados ou construídos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2CD62E6-2788-426A-A9D8-8599FB093B01}"/>
              </a:ext>
            </a:extLst>
          </p:cNvPr>
          <p:cNvSpPr txBox="1"/>
          <p:nvPr/>
        </p:nvSpPr>
        <p:spPr>
          <a:xfrm>
            <a:off x="675848" y="1408047"/>
            <a:ext cx="96183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AVATAR – Ambiente Virtual de Aprendizagem e Trabalho Acadêmico Remoto</a:t>
            </a:r>
          </a:p>
          <a:p>
            <a:r>
              <a:rPr lang="pt-BR" sz="2000" b="1" dirty="0"/>
              <a:t>http://www.ufrgs.br/Avatar</a:t>
            </a:r>
          </a:p>
          <a:p>
            <a:endParaRPr lang="pt-BR" sz="2000" b="1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6EEB2EC-61AE-46D9-B865-7164FC205DC7}"/>
              </a:ext>
            </a:extLst>
          </p:cNvPr>
          <p:cNvSpPr txBox="1"/>
          <p:nvPr/>
        </p:nvSpPr>
        <p:spPr>
          <a:xfrm>
            <a:off x="590660" y="5917851"/>
            <a:ext cx="43845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Plataforma usada: Open Simulator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1" dirty="0"/>
              <a:t>LSL – </a:t>
            </a:r>
            <a:r>
              <a:rPr lang="pt-BR" sz="1800" b="1" dirty="0" err="1"/>
              <a:t>Linden</a:t>
            </a:r>
            <a:r>
              <a:rPr lang="pt-BR" sz="1800" b="1" dirty="0"/>
              <a:t> </a:t>
            </a:r>
            <a:r>
              <a:rPr lang="pt-BR" sz="1800" b="1" dirty="0" err="1"/>
              <a:t>Scripting</a:t>
            </a:r>
            <a:r>
              <a:rPr lang="pt-BR" sz="1800" b="1" dirty="0"/>
              <a:t> </a:t>
            </a:r>
            <a:r>
              <a:rPr lang="pt-BR" sz="1800" b="1" dirty="0" err="1"/>
              <a:t>Language</a:t>
            </a:r>
            <a:endParaRPr lang="pt-BR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1" dirty="0"/>
              <a:t>Demanda uso de </a:t>
            </a:r>
            <a:r>
              <a:rPr lang="pt-BR" sz="1800" b="1" dirty="0" err="1"/>
              <a:t>Viewer</a:t>
            </a:r>
            <a:endParaRPr lang="pt-BR" sz="1800" b="1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E96FB74-0265-4D69-9D46-55040C43C6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9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2DE5E65-598F-4041-BFF4-0FF08CB5B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4235" y="354921"/>
            <a:ext cx="1802249" cy="25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449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</TotalTime>
  <Words>1695</Words>
  <Application>Microsoft Office PowerPoint</Application>
  <PresentationFormat>Widescreen</PresentationFormat>
  <Paragraphs>206</Paragraphs>
  <Slides>34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Liberation Serif</vt:lpstr>
      <vt:lpstr>Noto Sans CJK SC Regular</vt:lpstr>
      <vt:lpstr>Noto Sans Devanagari</vt:lpstr>
      <vt:lpstr>Times New Roman</vt:lpstr>
      <vt:lpstr>Tema do Office</vt:lpstr>
      <vt:lpstr>Mundos Virtuais e Interatividade Avançada, Ambientes Multimídias</vt:lpstr>
      <vt:lpstr>Escopo da apresentação</vt:lpstr>
      <vt:lpstr>Ambiente influencia educação</vt:lpstr>
      <vt:lpstr>ZDP – Zona de Desenvolvimento Proximal</vt:lpstr>
      <vt:lpstr>Abordagem trialógica (neologismo)</vt:lpstr>
      <vt:lpstr>Multimídia na educação</vt:lpstr>
      <vt:lpstr>Fatores da característica da mídia que influenciam aprendizagem por meio de mundos virtuais</vt:lpstr>
      <vt:lpstr>Multimídia no metaverso</vt:lpstr>
      <vt:lpstr>Construção do mundo virtual</vt:lpstr>
      <vt:lpstr>Elementos multimídia</vt:lpstr>
      <vt:lpstr>Elementos multimídia</vt:lpstr>
      <vt:lpstr>Elementos multimídia</vt:lpstr>
      <vt:lpstr>Integração com sensores externos</vt:lpstr>
      <vt:lpstr>Apresentação do PowerPoint</vt:lpstr>
      <vt:lpstr>Projeto e desenvolvimento de laboratórios virtuais</vt:lpstr>
      <vt:lpstr>Desenvolvimento do software para  animação dos artefatos</vt:lpstr>
      <vt:lpstr>Contextualizando o ambiente</vt:lpstr>
      <vt:lpstr>Ambiente Cospaces edu</vt:lpstr>
      <vt:lpstr>Cenários</vt:lpstr>
      <vt:lpstr>Combinando imagem 360 e atores animados</vt:lpstr>
      <vt:lpstr>Adicionando objetos ao ambiente</vt:lpstr>
      <vt:lpstr>Cenários</vt:lpstr>
      <vt:lpstr>Adicionando comportamento aos objetos</vt:lpstr>
      <vt:lpstr>Acesso à WEB e ao Youtube</vt:lpstr>
      <vt:lpstr>Construção de ambientes educacionais com interatividade avançada e multimídia</vt:lpstr>
      <vt:lpstr>Construção do meio ambiente</vt:lpstr>
      <vt:lpstr>Importanto objetos 3D para o metaverso</vt:lpstr>
      <vt:lpstr>Atividades educacionais desenvolvidas no ambiente de metaverso</vt:lpstr>
      <vt:lpstr>Taxonomia de engajamento em mundos virtuais</vt:lpstr>
      <vt:lpstr>Características distintivas do mundo virtual</vt:lpstr>
      <vt:lpstr>TAM (Technology Acceptance Model)</vt:lpstr>
      <vt:lpstr>TAM - Technology Acceptance Model</vt:lpstr>
      <vt:lpstr>Referências</vt:lpstr>
      <vt:lpstr>Perguntas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Características relevantes do ambiente de realidade Virtual</dc:title>
  <dc:creator>Liane Tarouco</dc:creator>
  <cp:lastModifiedBy>Liane Tarouco</cp:lastModifiedBy>
  <cp:revision>44</cp:revision>
  <cp:lastPrinted>2023-11-05T21:09:43Z</cp:lastPrinted>
  <dcterms:created xsi:type="dcterms:W3CDTF">2023-06-29T22:46:53Z</dcterms:created>
  <dcterms:modified xsi:type="dcterms:W3CDTF">2023-11-05T21:17:33Z</dcterms:modified>
</cp:coreProperties>
</file>