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324" autoAdjust="0"/>
  </p:normalViewPr>
  <p:slideViewPr>
    <p:cSldViewPr snapToGrid="0">
      <p:cViewPr varScale="1">
        <p:scale>
          <a:sx n="69" d="100"/>
          <a:sy n="69" d="100"/>
        </p:scale>
        <p:origin x="1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CECF7-331A-4384-AE9F-FD85B20F88B9}" type="datetimeFigureOut">
              <a:rPr lang="pt-BR" smtClean="0"/>
              <a:t>21/01/2022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FEC8-F6EB-4A00-8B3F-80CFD78614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75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Tecnologia de Informação e Comunicação atualmente disponível oferece condições para a implantação de laboratórios virtuais. Este capítulo apresenta possíveis estratégias para esta implantação e seu uso pedagógico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FEC8-F6EB-4A00-8B3F-80CFD786143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961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desenvolvimento do pensamento formal ou de alto nível é favorecido pela atividade de experimentação e a falta de laboratórios reais nas escolas prejudica a oferta deste tipo de atividade educacional. A disponibilidade de laboratórios de Informática ou até mesmo o uso de recursos de aprendizagem baseada em dispositivos móveis.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FEC8-F6EB-4A00-8B3F-80CFD786143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686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projeto AVATAR - Ambiente Virtual de Aprendizagem e Trabalho Acadêmico Remoto, contempla o desenvolvimento de laboratórios virtuais e está sendo desenvolvido pelo Programa de Pós-Graduação Informática na Educação usando uma plataforma de apoio à construção de mundos virtuais. Neste ambiente, os estudantes atuam representados por avatares que permitem agir sobre os recursos (dispositivos virtuais) nele disponibilizados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FEC8-F6EB-4A00-8B3F-80CFD786143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uso de mundos virtuais tem impacto cognitivo e comportamental sobre os estudantes.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FEC8-F6EB-4A00-8B3F-80CFD786143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389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Efeito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Proteus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depende de algumas variáveis para ocorrer e sua persistência tem uma duração variável, dependendo do tempo que o usuário sofre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efeito, todavia é uma grande ferramenta para ensejar a motivação extrínseca em um laboratório virtual com possibilidade de imersão.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FEC8-F6EB-4A00-8B3F-80CFD786143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90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Um agente pedagógico pode ser implementado no mundo virtual e interconectado a um agente conversacional (</a:t>
            </a:r>
            <a:r>
              <a:rPr lang="pt-BR" dirty="0" err="1"/>
              <a:t>chatbot</a:t>
            </a:r>
            <a:r>
              <a:rPr lang="pt-BR" dirty="0"/>
              <a:t>) ou a outros sistemas externos de modo a oferecer ao usuários subsídios que orientem, instiguem, levem à reflexão sobre as atividades realizadas.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personagem, que é controlado por programa é um participante virtual, que acompanha o avatar do estudante, provendo explicações e formulando questões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FEC8-F6EB-4A00-8B3F-80CFD786143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360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laboratório virtual oferece oportunidades para apresentar ao estudantes desafios e realimentações que contribuem para aumentar a motivação e eventualmente criar condições para que o estudante alcance o estado de </a:t>
            </a:r>
            <a:r>
              <a:rPr lang="pt-BR" dirty="0" err="1"/>
              <a:t>flow</a:t>
            </a:r>
            <a:r>
              <a:rPr lang="pt-BR" dirty="0"/>
              <a:t>,. </a:t>
            </a:r>
            <a:r>
              <a:rPr lang="pt-BR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</a:t>
            </a:r>
            <a:r>
              <a:rPr lang="pt-B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 um estado subjetivo que as pessoas relatam quando elas estão completamente envolvidas em algo a ponto de esquecer o tempo, fadiga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tudo o mais, exceto a própria atividade. A característica determinante de </a:t>
            </a:r>
            <a:r>
              <a:rPr lang="pt-BR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</a:t>
            </a:r>
            <a:r>
              <a:rPr lang="pt-B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 o intenso envolvimento experiencial em uma atividade, a cada momento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sua realização. A atenção está totalmente voltada para tarefa a ser realizada e as pessoas funcionam em sua plena capacidade.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FEC8-F6EB-4A00-8B3F-80CFD786143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81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FD9E87-EE2A-4700-9320-889C46D7B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3025" y="888507"/>
            <a:ext cx="8825658" cy="3329581"/>
          </a:xfrm>
        </p:spPr>
        <p:txBody>
          <a:bodyPr/>
          <a:lstStyle/>
          <a:p>
            <a:r>
              <a:rPr lang="pt-BR" sz="4800" b="1" dirty="0" err="1"/>
              <a:t>Laboratorios</a:t>
            </a:r>
            <a:r>
              <a:rPr lang="pt-BR" sz="4800" b="1" dirty="0"/>
              <a:t> Virtuais: motivação e</a:t>
            </a:r>
            <a:br>
              <a:rPr lang="pt-BR" sz="4800" b="1" dirty="0"/>
            </a:br>
            <a:r>
              <a:rPr lang="pt-BR" sz="4800" b="1" dirty="0"/>
              <a:t>estratégias para implementação</a:t>
            </a:r>
            <a:endParaRPr lang="pt-BR" sz="48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8A01CA1-BAAF-4903-8952-ED73A6534D7D}"/>
              </a:ext>
            </a:extLst>
          </p:cNvPr>
          <p:cNvSpPr txBox="1"/>
          <p:nvPr/>
        </p:nvSpPr>
        <p:spPr>
          <a:xfrm>
            <a:off x="1917577" y="4572000"/>
            <a:ext cx="45272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Liane Margarida </a:t>
            </a:r>
            <a:r>
              <a:rPr lang="pt-BR" i="1" dirty="0" err="1"/>
              <a:t>Rockenbach</a:t>
            </a:r>
            <a:r>
              <a:rPr lang="pt-BR" i="1" dirty="0"/>
              <a:t> Tarouco</a:t>
            </a:r>
          </a:p>
          <a:p>
            <a:r>
              <a:rPr lang="pt-BR" i="1" dirty="0"/>
              <a:t>Patrícia Fernanda da Silva</a:t>
            </a:r>
          </a:p>
          <a:p>
            <a:r>
              <a:rPr lang="pt-BR" i="1" dirty="0"/>
              <a:t>Fabrício </a:t>
            </a:r>
            <a:r>
              <a:rPr lang="pt-BR" i="1" dirty="0" err="1"/>
              <a:t>Herpich</a:t>
            </a:r>
            <a:endParaRPr lang="pt-BR" i="1" dirty="0"/>
          </a:p>
          <a:p>
            <a:r>
              <a:rPr lang="pt-BR" i="1" dirty="0"/>
              <a:t>Fabiana Santiago </a:t>
            </a:r>
            <a:r>
              <a:rPr lang="pt-BR" i="1" dirty="0" err="1"/>
              <a:t>Sgobbi</a:t>
            </a:r>
            <a:endParaRPr lang="pt-BR" dirty="0"/>
          </a:p>
        </p:txBody>
      </p:sp>
      <p:pic>
        <p:nvPicPr>
          <p:cNvPr id="1026" name="Picture 2" descr="https://lh6.googleusercontent.com/_oisRQ5RbPFo4kF_35qCvatmbCScf0QXmPqKaxA7fK1E_Pi4TJ5YQ9tpbgc-K0Qc73ZO4B2yW6_4s9vKAzLdBCPa3vSb9Tc1-n9NBqA04ymn1hPHKcMz2zM5_Vvt7_pOSgdRecD1">
            <a:extLst>
              <a:ext uri="{FF2B5EF4-FFF2-40B4-BE49-F238E27FC236}">
                <a16:creationId xmlns:a16="http://schemas.microsoft.com/office/drawing/2014/main" id="{244A19C5-F43F-47E2-BED4-20F662FEC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182" y="239679"/>
            <a:ext cx="1190887" cy="129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5.googleusercontent.com/11myvRmewRe8U3nrsANqYQQobsG36FrAsXBQPL05KT8QcP0AcNnmpfWGL3WmYnm_oz7pLquDnTrr_GD6QwyZpvzkDM9N5NMDa_phX-MCKqotwxqA7CttnsFX0d9N6CcascIPfPdR">
            <a:extLst>
              <a:ext uri="{FF2B5EF4-FFF2-40B4-BE49-F238E27FC236}">
                <a16:creationId xmlns:a16="http://schemas.microsoft.com/office/drawing/2014/main" id="{4737BD35-5753-4030-8272-E9D230DD2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786" y="3342916"/>
            <a:ext cx="12096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6.googleusercontent.com/ysjmTbaO-PUnZC3FRXmXku2JBi43H38D5ZlWAWmBs4iL_TWboSJl8Ulk9Z4Kr_tQFJJIazZpBiPDKzb4fdhVh37anK06RXWui2HmBR54VB0WymZ2nxCStgP91XiVmk5VF60DofhJ">
            <a:extLst>
              <a:ext uri="{FF2B5EF4-FFF2-40B4-BE49-F238E27FC236}">
                <a16:creationId xmlns:a16="http://schemas.microsoft.com/office/drawing/2014/main" id="{B558C8D3-78B4-4348-A454-104ECAE15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182" y="5155185"/>
            <a:ext cx="11430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PFGzhvnRjK8SiTKfDf3W27qPjJGYJCGOq27BjRwEzl4QbK7z71mWqoAoNpaA5EeVeu9C9LocAzo1WLlkWltRJdY5NygD7JnDr131xC2Y_8Sw5gsqpjhT5NNWP2So3aY3SS-ETKaa">
            <a:extLst>
              <a:ext uri="{FF2B5EF4-FFF2-40B4-BE49-F238E27FC236}">
                <a16:creationId xmlns:a16="http://schemas.microsoft.com/office/drawing/2014/main" id="{738AB5CA-4267-4DD6-97A5-B4D8FB3E0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182" y="1748528"/>
            <a:ext cx="1274884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20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62338C1-CADE-4983-949B-FF83CBDC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Laboratórios virtuais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D5E2F22-0149-4CD5-970D-0CC27B50A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529136"/>
            <a:ext cx="8893267" cy="4369859"/>
          </a:xfrm>
        </p:spPr>
        <p:txBody>
          <a:bodyPr>
            <a:noAutofit/>
          </a:bodyPr>
          <a:lstStyle/>
          <a:p>
            <a:r>
              <a:rPr lang="pt-BR" sz="2800" dirty="0"/>
              <a:t>A implantação de laboratórios virtuais demanda um projeto que contemple planejar e ensejar interações de aprendizagem a serem realizadas no laboratório virtual, capazes de promover o desenvolvimento de pensamento de alto nível, pois à medida que os jovens atingem a faixa etária da adolescência tornam-se mais aptos e capazes de usar estruturas de pensamento formal.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2C85C7F-BBE5-4C29-BBD4-F5D3E6187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108" y="1758895"/>
            <a:ext cx="2080941" cy="195517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C67A43C-5D18-4AB1-8A7D-3F4928315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3411" y="4377551"/>
            <a:ext cx="30861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0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6CD436B-CB54-41AD-9E77-55E4C661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09" y="196240"/>
            <a:ext cx="9404723" cy="1400530"/>
          </a:xfrm>
        </p:spPr>
        <p:txBody>
          <a:bodyPr/>
          <a:lstStyle/>
          <a:p>
            <a:r>
              <a:rPr lang="pt-BR" dirty="0"/>
              <a:t>Projeto AVATAR - Ambiente Virtual de Aprendizagem e Trabalho Acadêmico Remoto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BC53224-0FDE-4116-8444-6875E3CC1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185" y="2425700"/>
            <a:ext cx="63500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2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4C3164-56D4-487E-8409-EAE1B1514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Projeto </a:t>
            </a:r>
            <a:r>
              <a:rPr lang="pt-BR" dirty="0" err="1"/>
              <a:t>Higia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8B3BEC0-0DC6-4614-9E87-AA701F44A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439" y="1332817"/>
            <a:ext cx="8763493" cy="50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09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AE32E-D536-48E0-AA3A-AAD41AE8C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57" y="109006"/>
            <a:ext cx="9404723" cy="1400530"/>
          </a:xfrm>
        </p:spPr>
        <p:txBody>
          <a:bodyPr/>
          <a:lstStyle/>
          <a:p>
            <a:r>
              <a:rPr lang="pt-BR" dirty="0"/>
              <a:t>Efeito </a:t>
            </a:r>
            <a:r>
              <a:rPr lang="pt-BR" dirty="0" err="1"/>
              <a:t>Proteus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3BC3A4-FF53-49BE-9D8A-8F080A4E5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951" y="1152983"/>
            <a:ext cx="9949387" cy="4195481"/>
          </a:xfrm>
        </p:spPr>
        <p:txBody>
          <a:bodyPr>
            <a:noAutofit/>
          </a:bodyPr>
          <a:lstStyle/>
          <a:p>
            <a:r>
              <a:rPr lang="pt-BR" sz="2400" dirty="0"/>
              <a:t>A realidade virtual imersiva permite que as pessoas habitem corpos de avatares diferentes dos seus, e isso pode produzir efeitos psicológicos e fisiológicos significativos. </a:t>
            </a:r>
          </a:p>
          <a:p>
            <a:r>
              <a:rPr lang="pt-BR" sz="2400" dirty="0"/>
              <a:t>Uma vez que a presença do aprendiz em um mundo virtual imersivo é operacionalizada através de um avatar que o representa, este constitui um vicário para sua presença no mundo virtual, realizando as ações que são possíveis no contexto delineado: movimentar-se, andando, correndo ou mesmo voar, interagir com os objetos no mundo virtual mediante mera aproximação ou intencionalmente tocando (clicando) obtendo assim respostas e reações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C997733-E9B1-43E8-810C-D035E5BA5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065" y="5227856"/>
            <a:ext cx="2358546" cy="152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6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554E66-7E5D-45E9-A11E-A39A779AB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Laboratório virtual com agente pedagógico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2EE0B12-8D25-4F00-9486-86BF57632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849" y="2516351"/>
            <a:ext cx="5699464" cy="381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3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60D617-A67D-4248-AA10-306E8ABC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Teoria do </a:t>
            </a:r>
            <a:r>
              <a:rPr lang="pt-BR" dirty="0" err="1"/>
              <a:t>Flow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F4D3EF-EE49-46F3-8962-A53B7BA69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 teoria do </a:t>
            </a:r>
            <a:r>
              <a:rPr lang="pt-BR" i="1" dirty="0" err="1"/>
              <a:t>Flow</a:t>
            </a:r>
            <a:r>
              <a:rPr lang="pt-BR" i="1" dirty="0"/>
              <a:t> </a:t>
            </a:r>
            <a:r>
              <a:rPr lang="pt-BR" dirty="0"/>
              <a:t>postula três condições que precisam ser atendidas para alcançar um estado de </a:t>
            </a:r>
            <a:r>
              <a:rPr lang="pt-BR" i="1" dirty="0" err="1"/>
              <a:t>Flow</a:t>
            </a:r>
            <a:r>
              <a:rPr lang="pt-BR" dirty="0"/>
              <a:t>:</a:t>
            </a:r>
          </a:p>
          <a:p>
            <a:pPr lvl="1"/>
            <a:r>
              <a:rPr lang="pt-BR" dirty="0"/>
              <a:t>É preciso estar envolvido em uma atividade com um conjunto claro de metas e progresso. Isso adiciona direção e estrutura à tarefa;</a:t>
            </a:r>
          </a:p>
          <a:p>
            <a:pPr lvl="1"/>
            <a:r>
              <a:rPr lang="pt-BR" dirty="0"/>
              <a:t>A tarefa em questão deve ter um feedback claro e imediato. Isso ajuda a pessoa a negociar qualquer demanda em mudança e permite que ela ajuste seu desempenho para manter o estado do fluxo;</a:t>
            </a:r>
          </a:p>
          <a:p>
            <a:pPr lvl="1"/>
            <a:r>
              <a:rPr lang="pt-BR" dirty="0"/>
              <a:t>É preciso </a:t>
            </a:r>
            <a:r>
              <a:rPr lang="pt-BR" dirty="0" err="1"/>
              <a:t>terumbom</a:t>
            </a:r>
            <a:r>
              <a:rPr lang="pt-BR" dirty="0"/>
              <a:t> equilíbrio entre os desafios </a:t>
            </a:r>
            <a:r>
              <a:rPr lang="pt-BR" i="1" dirty="0"/>
              <a:t>percebidos </a:t>
            </a:r>
            <a:r>
              <a:rPr lang="pt-BR" dirty="0"/>
              <a:t>da tarefa em questão e suas próprias habilidades </a:t>
            </a:r>
            <a:r>
              <a:rPr lang="pt-BR" i="1" dirty="0"/>
              <a:t>percebidas</a:t>
            </a:r>
            <a:r>
              <a:rPr lang="pt-BR" dirty="0"/>
              <a:t>. É preciso ter confiança na capacidade de concluir a tarefa em questão.</a:t>
            </a:r>
          </a:p>
        </p:txBody>
      </p:sp>
    </p:spTree>
    <p:extLst>
      <p:ext uri="{BB962C8B-B14F-4D97-AF65-F5344CB8AC3E}">
        <p14:creationId xmlns:p14="http://schemas.microsoft.com/office/powerpoint/2010/main" val="961645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</TotalTime>
  <Words>698</Words>
  <Application>Microsoft Office PowerPoint</Application>
  <PresentationFormat>Widescreen</PresentationFormat>
  <Paragraphs>36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Íon</vt:lpstr>
      <vt:lpstr>Laboratorios Virtuais: motivação e estratégias para implementação</vt:lpstr>
      <vt:lpstr>Laboratórios virtuais</vt:lpstr>
      <vt:lpstr>Projeto AVATAR - Ambiente Virtual de Aprendizagem e Trabalho Acadêmico Remoto</vt:lpstr>
      <vt:lpstr>Projeto Higia</vt:lpstr>
      <vt:lpstr>Efeito Proteus</vt:lpstr>
      <vt:lpstr>Laboratório virtual com agente pedagógico</vt:lpstr>
      <vt:lpstr>Teoria do Flow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Laboratorios Virtuais: motivação e estratégias para implementação</dc:title>
  <dc:creator>Liane Tarouco</dc:creator>
  <cp:lastModifiedBy>Liane Tarouco</cp:lastModifiedBy>
  <cp:revision>8</cp:revision>
  <dcterms:created xsi:type="dcterms:W3CDTF">2022-01-21T02:19:16Z</dcterms:created>
  <dcterms:modified xsi:type="dcterms:W3CDTF">2022-01-21T13:13:29Z</dcterms:modified>
</cp:coreProperties>
</file>